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6" r:id="rId3"/>
    <p:sldId id="261" r:id="rId4"/>
    <p:sldId id="321" r:id="rId5"/>
    <p:sldId id="307" r:id="rId6"/>
    <p:sldId id="322" r:id="rId7"/>
    <p:sldId id="316" r:id="rId8"/>
    <p:sldId id="320" r:id="rId9"/>
    <p:sldId id="258" r:id="rId10"/>
    <p:sldId id="331" r:id="rId11"/>
  </p:sldIdLst>
  <p:sldSz cx="12192000" cy="6858000"/>
  <p:notesSz cx="6889750" cy="100218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nja kunze" initials="sk" lastIdx="5" clrIdx="0">
    <p:extLst>
      <p:ext uri="{19B8F6BF-5375-455C-9EA6-DF929625EA0E}">
        <p15:presenceInfo xmlns:p15="http://schemas.microsoft.com/office/powerpoint/2012/main" userId="82993643bc8f249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26" autoAdjust="0"/>
    <p:restoredTop sz="94472" autoAdjust="0"/>
  </p:normalViewPr>
  <p:slideViewPr>
    <p:cSldViewPr snapToGrid="0" showGuides="1">
      <p:cViewPr varScale="1">
        <p:scale>
          <a:sx n="78" d="100"/>
          <a:sy n="78" d="100"/>
        </p:scale>
        <p:origin x="720" y="62"/>
      </p:cViewPr>
      <p:guideLst>
        <p:guide orient="horz" pos="2092"/>
        <p:guide pos="3840"/>
      </p:guideLst>
    </p:cSldViewPr>
  </p:slideViewPr>
  <p:outlineViewPr>
    <p:cViewPr>
      <p:scale>
        <a:sx n="33" d="100"/>
        <a:sy n="33" d="100"/>
      </p:scale>
      <p:origin x="0" y="-7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8" d="100"/>
        <a:sy n="88" d="100"/>
      </p:scale>
      <p:origin x="0" y="-2616"/>
    </p:cViewPr>
  </p:sorterViewPr>
  <p:notesViewPr>
    <p:cSldViewPr snapToGrid="0" showGuides="1">
      <p:cViewPr varScale="1">
        <p:scale>
          <a:sx n="62" d="100"/>
          <a:sy n="62" d="100"/>
        </p:scale>
        <p:origin x="3154" y="77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782C455E-401F-42BA-A089-DF9A85C6F9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D387DF8-9830-412E-86BD-78ABB9283F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2DA47B5A-1CC8-4AEC-A03B-9275A149F5D1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6D21395-BF7D-4528-BB32-DD2EA09B95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22A2497-A779-4896-813D-A7509F26ED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05724B1-4098-49F6-8321-EADC8AD6BA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073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8101E258-D446-4F03-9098-63E1E2A87D06}" type="datetimeFigureOut">
              <a:rPr lang="de-DE" smtClean="0"/>
              <a:t>22.03.2022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AC039B7A-2327-4D82-A3CD-B74F8AB6ED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413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8AD51-7F65-439C-ABA6-7F947E3DE9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F6D1C09-72AD-4E5E-9F87-59CAADF86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870798-2FEE-4B47-9A4B-1EF27AD63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B2325-BC21-42D3-B4D4-1D5F93BB2ADC}" type="datetime1">
              <a:rPr lang="de-DE" smtClean="0"/>
              <a:t>22.03.2022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2D1ED1-A1B0-4EC9-B212-9A156E8D8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E8F94D-1355-4102-B8CB-77B3FAE09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7C90-EAC6-4FB7-B308-D5D7D53CF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539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EAB8DE-7987-408E-8C34-A6B32B125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30CA27-93FA-4A9E-8E21-814424F5A3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F0BA833-9A85-49EC-9522-5EC2D35E3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C63E9-0BAF-4D44-B318-FCC46A0D8C8C}" type="datetime1">
              <a:rPr lang="de-DE" smtClean="0"/>
              <a:t>22.03.2022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D96390-0933-4118-A847-3566BD838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A24D6A-6BA2-469A-9A9B-CE2CB1C5B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7C90-EAC6-4FB7-B308-D5D7D53CF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4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B3816EE-218D-42D5-919B-189C5C50C9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F6D183D-5551-424D-9345-AC1500042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97B50B-4E1F-43A3-8E90-5896B6F26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8C812-520B-40F5-86C3-312E5F721D44}" type="datetime1">
              <a:rPr lang="de-DE" smtClean="0"/>
              <a:t>22.03.2022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81B298E-67DC-4DEF-8E56-E7D78B1EB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E63C7E-2326-4D60-9F67-1C952E134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7C90-EAC6-4FB7-B308-D5D7D53CF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156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0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77794A-D481-4067-9158-1A2F0776A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6A568B-FB3E-4E22-86D9-F6F1D5AD4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7F3CBAB-D36B-4C5A-BA43-022FAE64C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476F4-FEE3-4945-A038-D37FA71EB936}" type="datetime1">
              <a:rPr lang="de-DE" smtClean="0"/>
              <a:t>22.03.2022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835229-5C78-4CE7-A6EA-B89E68236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A8D442E-602A-46FB-A09A-99540431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7C90-EAC6-4FB7-B308-D5D7D53CF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701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D4FA82-CDCC-4DCF-902E-E66ABB6AD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B30326-F4BB-466A-9065-DFC773AC0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3AD2044-22AE-4ECB-B121-3164EA040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2C87D-DA52-4333-B0BA-7C9035DAC5CD}" type="datetime1">
              <a:rPr lang="de-DE" smtClean="0"/>
              <a:t>22.03.2022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99E9E9F-1BA8-4C75-895E-EBC5B1AB7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40F067-61B5-4B9D-B50D-2B4029E9A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7C90-EAC6-4FB7-B308-D5D7D53CF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535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58E73A-E805-4E2C-BB11-15DA388DC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4B41A2-697D-4000-8650-2A4FAFE75C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9BA42F-C8CE-4F0F-9F30-D729EA74D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894152-B847-49A3-BDD3-4D300DBB8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1BBA4-D246-457A-A08A-74A15BE89243}" type="datetime1">
              <a:rPr lang="de-DE" smtClean="0"/>
              <a:t>22.03.2022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0245A27-87AA-4B5C-BE1A-372CC8ACE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82CE7F7-0AF1-4BE3-BFA6-D57DAE659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7C90-EAC6-4FB7-B308-D5D7D53CF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52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A7A7A6-872D-463F-836F-5FC6C4EE6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986A6B-9CCD-44F0-933F-6295D27D6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CFD1BD-AD4A-417E-BCDB-3F7D18E72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D31568E-41BB-4B46-865F-BB9C62AAFD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97D2EE9-D5EC-496E-9230-A8E9647BCA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A225269-1FD4-4FB2-A5D4-82CBD7874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058F-7A10-48E8-9452-D031E71D2B55}" type="datetime1">
              <a:rPr lang="de-DE" smtClean="0"/>
              <a:t>22.03.2022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E216FA2-2B7F-4010-853F-A65D19855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7151941-82BA-49BC-881A-CE402F9B5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7C90-EAC6-4FB7-B308-D5D7D53CF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7598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5EF4A1-903C-42F7-B468-52104707E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03FB01F-AB8B-4189-8747-7FF451339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EA490-FE60-4D86-B4E2-94D6DB77AD5F}" type="datetime1">
              <a:rPr lang="de-DE" smtClean="0"/>
              <a:t>22.03.2022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94A2F2A-EC1C-4AAC-93BC-BEDBCB848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46F63AC-731B-4E5E-A29F-856F8D237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7C90-EAC6-4FB7-B308-D5D7D53CF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52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52C3396-C48B-4B84-992A-F080962B5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DEC51-91C0-4804-8C9D-8700F231E12D}" type="datetime1">
              <a:rPr lang="de-DE" smtClean="0"/>
              <a:t>22.03.2022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1D6BFA-7C2F-4A7F-80D7-DE4DD88AD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BD71032-162A-4EE2-B7C9-C675E871B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7C90-EAC6-4FB7-B308-D5D7D53CF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19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1CB56A-1A47-4253-A95A-59029B407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B0A12D-3E2B-4D06-A870-B607D20CE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C04C3A-667B-42EE-9A44-81C2506C6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62B5A5E-AFAB-44B3-8EA4-1A1DD12E6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95E02-DE40-4A89-92CD-B9A93F12A348}" type="datetime1">
              <a:rPr lang="de-DE" smtClean="0"/>
              <a:t>22.03.2022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9257CD9-2E3B-471E-8CE9-65B4C585D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41F2D5F-D695-4BAD-8448-0E718CF17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7C90-EAC6-4FB7-B308-D5D7D53CF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798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80CAF5-02B4-4091-B5CA-205D0C25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82588DB-5789-422D-879B-5C014DC2CE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067C703-FA82-4115-8BB1-6423FE0BE3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2AE557-21D7-426D-B429-479EDE597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2861B-E6D1-4C6C-8B9D-1275A6A94879}" type="datetime1">
              <a:rPr lang="de-DE" smtClean="0"/>
              <a:t>22.03.2022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8BFA1A0-BB85-424F-9BF1-86CC93637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8A699B4-5EAB-4D16-A368-F1CC75202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7C90-EAC6-4FB7-B308-D5D7D53CF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0911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BF3685A-AAE1-4044-B4D6-2DE7537DB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B471EFC-7551-48AC-9140-2C75EFE74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4D35DD-AF01-4C92-9BAF-893E8BF43C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4B682-69E1-4C81-AF09-97E99466E1B6}" type="datetime1">
              <a:rPr lang="de-DE" smtClean="0"/>
              <a:t>22.03.2022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20FFE7-3959-4004-88BD-5EEBD16C9E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401BB1-A938-4A82-9F0B-5A3B3F75A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A7C90-EAC6-4FB7-B308-D5D7D53CF8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176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10" Type="http://schemas.openxmlformats.org/officeDocument/2006/relationships/image" Target="../media/image12.svg"/><Relationship Id="rId4" Type="http://schemas.openxmlformats.org/officeDocument/2006/relationships/image" Target="../media/image6.sv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9" name="Rectangle 54">
            <a:extLst>
              <a:ext uri="{FF2B5EF4-FFF2-40B4-BE49-F238E27FC236}">
                <a16:creationId xmlns:a16="http://schemas.microsoft.com/office/drawing/2014/main" id="{806647BE-17BC-4CA2-9DA3-C1695F160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4E904D-0218-4DC4-9593-1ECD22155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3850" y="891541"/>
            <a:ext cx="5866189" cy="4074074"/>
          </a:xfrm>
        </p:spPr>
        <p:txBody>
          <a:bodyPr>
            <a:normAutofit/>
          </a:bodyPr>
          <a:lstStyle/>
          <a:p>
            <a:pPr algn="l"/>
            <a:r>
              <a:rPr lang="de-DE" sz="6200"/>
              <a:t>Auswertung der Bürgerbefragung Öschingen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DBD5177-5EDF-4B77-A258-DB465AAEB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03850" y="4965613"/>
            <a:ext cx="5866189" cy="921039"/>
          </a:xfrm>
        </p:spPr>
        <p:txBody>
          <a:bodyPr>
            <a:normAutofit/>
          </a:bodyPr>
          <a:lstStyle/>
          <a:p>
            <a:pPr algn="l"/>
            <a:r>
              <a:rPr lang="de-DE"/>
              <a:t>November 2020</a:t>
            </a:r>
          </a:p>
        </p:txBody>
      </p:sp>
      <p:sp>
        <p:nvSpPr>
          <p:cNvPr id="70" name="Rectangle 56">
            <a:extLst>
              <a:ext uri="{FF2B5EF4-FFF2-40B4-BE49-F238E27FC236}">
                <a16:creationId xmlns:a16="http://schemas.microsoft.com/office/drawing/2014/main" id="{D7D32065-BC60-4FA9-9D89-111C744F5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33C043EE-74CA-4BE0-B33A-D8EDE55A1D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86" r="-3" b="-3"/>
          <a:stretch/>
        </p:blipFill>
        <p:spPr>
          <a:xfrm>
            <a:off x="7552815" y="891540"/>
            <a:ext cx="4639186" cy="5071110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09132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CDBBAC-3E5A-4CE1-A43D-AC699F0B5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" y="0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www.lebenswertes-oeschingen.de</a:t>
            </a:r>
          </a:p>
        </p:txBody>
      </p:sp>
      <p:pic>
        <p:nvPicPr>
          <p:cNvPr id="5" name="Inhaltsplatzhalter 4" descr="Ein Bild, das Gras, Tisch, Bett, grün enthält.&#10;&#10;Automatisch generierte Beschreibung">
            <a:extLst>
              <a:ext uri="{FF2B5EF4-FFF2-40B4-BE49-F238E27FC236}">
                <a16:creationId xmlns:a16="http://schemas.microsoft.com/office/drawing/2014/main" id="{D39FA0E1-4CAE-41CC-9A36-BD7A86A42C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22" y="1325563"/>
            <a:ext cx="6712656" cy="3775869"/>
          </a:xfrm>
        </p:spPr>
      </p:pic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7A7428EF-158E-492F-915A-3AB6A4CDB3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349" y="1281393"/>
            <a:ext cx="3488944" cy="4295213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7032C193-E6C7-4C18-9570-75173D217D1C}"/>
              </a:ext>
            </a:extLst>
          </p:cNvPr>
          <p:cNvSpPr txBox="1"/>
          <p:nvPr/>
        </p:nvSpPr>
        <p:spPr>
          <a:xfrm>
            <a:off x="796544" y="5720080"/>
            <a:ext cx="6712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Danke für Ihre Aufmerksamkeit!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7746BC4-C906-40FA-8FFA-54B266489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7C90-EAC6-4FB7-B308-D5D7D53CF889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716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eschweifte Klammer rechts 42">
            <a:extLst>
              <a:ext uri="{FF2B5EF4-FFF2-40B4-BE49-F238E27FC236}">
                <a16:creationId xmlns:a16="http://schemas.microsoft.com/office/drawing/2014/main" id="{CFBD8E30-CF09-428B-B59A-AC806AF284B2}"/>
              </a:ext>
            </a:extLst>
          </p:cNvPr>
          <p:cNvSpPr/>
          <p:nvPr/>
        </p:nvSpPr>
        <p:spPr>
          <a:xfrm rot="17996285">
            <a:off x="10216553" y="680069"/>
            <a:ext cx="830145" cy="3246660"/>
          </a:xfrm>
          <a:prstGeom prst="rightBrace">
            <a:avLst>
              <a:gd name="adj1" fmla="val 8333"/>
              <a:gd name="adj2" fmla="val 44596"/>
            </a:avLst>
          </a:prstGeom>
          <a:solidFill>
            <a:schemeClr val="bg1"/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F343BCEA-65E5-4DCC-9380-2BAD673AE5FC}"/>
              </a:ext>
            </a:extLst>
          </p:cNvPr>
          <p:cNvSpPr/>
          <p:nvPr/>
        </p:nvSpPr>
        <p:spPr>
          <a:xfrm>
            <a:off x="1402767" y="286401"/>
            <a:ext cx="8187278" cy="89473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</a:rPr>
              <a:t>Lebenswertes Öschingen e.V</a:t>
            </a:r>
            <a:endParaRPr lang="de-DE" sz="2800" dirty="0"/>
          </a:p>
        </p:txBody>
      </p:sp>
      <p:sp>
        <p:nvSpPr>
          <p:cNvPr id="13" name="Pfeil: nach unten 12">
            <a:extLst>
              <a:ext uri="{FF2B5EF4-FFF2-40B4-BE49-F238E27FC236}">
                <a16:creationId xmlns:a16="http://schemas.microsoft.com/office/drawing/2014/main" id="{403D4750-F054-4423-96B1-38F6918C2D0C}"/>
              </a:ext>
            </a:extLst>
          </p:cNvPr>
          <p:cNvSpPr/>
          <p:nvPr/>
        </p:nvSpPr>
        <p:spPr>
          <a:xfrm>
            <a:off x="2247653" y="1260893"/>
            <a:ext cx="314633" cy="709356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: nach unten 13">
            <a:extLst>
              <a:ext uri="{FF2B5EF4-FFF2-40B4-BE49-F238E27FC236}">
                <a16:creationId xmlns:a16="http://schemas.microsoft.com/office/drawing/2014/main" id="{984E68AC-8CE9-43AF-8995-A51B61FED45D}"/>
              </a:ext>
            </a:extLst>
          </p:cNvPr>
          <p:cNvSpPr/>
          <p:nvPr/>
        </p:nvSpPr>
        <p:spPr>
          <a:xfrm>
            <a:off x="8550037" y="1265489"/>
            <a:ext cx="314633" cy="729021"/>
          </a:xfrm>
          <a:prstGeom prst="downArrow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F7AAD431-0B52-4380-BF7F-AE267881C953}"/>
              </a:ext>
            </a:extLst>
          </p:cNvPr>
          <p:cNvSpPr/>
          <p:nvPr/>
        </p:nvSpPr>
        <p:spPr>
          <a:xfrm>
            <a:off x="853974" y="2028577"/>
            <a:ext cx="2904649" cy="10618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Nachbarschaftshilfe</a:t>
            </a:r>
          </a:p>
          <a:p>
            <a:pPr algn="ctr"/>
            <a:r>
              <a:rPr lang="de-DE" b="1" dirty="0">
                <a:solidFill>
                  <a:schemeClr val="tx1"/>
                </a:solidFill>
              </a:rPr>
              <a:t>„mit Herz und Hand“</a:t>
            </a:r>
          </a:p>
        </p:txBody>
      </p:sp>
      <p:sp>
        <p:nvSpPr>
          <p:cNvPr id="21" name="Pfeil: nach unten 20">
            <a:extLst>
              <a:ext uri="{FF2B5EF4-FFF2-40B4-BE49-F238E27FC236}">
                <a16:creationId xmlns:a16="http://schemas.microsoft.com/office/drawing/2014/main" id="{BF2DE3B6-2D35-4FB5-A4F4-410176DBC895}"/>
              </a:ext>
            </a:extLst>
          </p:cNvPr>
          <p:cNvSpPr/>
          <p:nvPr/>
        </p:nvSpPr>
        <p:spPr>
          <a:xfrm>
            <a:off x="938485" y="3199860"/>
            <a:ext cx="367725" cy="605303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: nach unten 21">
            <a:extLst>
              <a:ext uri="{FF2B5EF4-FFF2-40B4-BE49-F238E27FC236}">
                <a16:creationId xmlns:a16="http://schemas.microsoft.com/office/drawing/2014/main" id="{52875AF6-46DB-40C8-BBCA-73CA948D92F7}"/>
              </a:ext>
            </a:extLst>
          </p:cNvPr>
          <p:cNvSpPr/>
          <p:nvPr/>
        </p:nvSpPr>
        <p:spPr>
          <a:xfrm>
            <a:off x="2134629" y="3150713"/>
            <a:ext cx="367725" cy="62514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: nach unten 22">
            <a:extLst>
              <a:ext uri="{FF2B5EF4-FFF2-40B4-BE49-F238E27FC236}">
                <a16:creationId xmlns:a16="http://schemas.microsoft.com/office/drawing/2014/main" id="{A86129FA-B82C-447F-8782-71B29FB7DDBE}"/>
              </a:ext>
            </a:extLst>
          </p:cNvPr>
          <p:cNvSpPr/>
          <p:nvPr/>
        </p:nvSpPr>
        <p:spPr>
          <a:xfrm>
            <a:off x="3044662" y="3148789"/>
            <a:ext cx="367725" cy="625147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5" name="Grafik 24" descr="Ein Bild, das Text enthält.&#10;&#10;Automatisch generierte Beschreibung">
            <a:extLst>
              <a:ext uri="{FF2B5EF4-FFF2-40B4-BE49-F238E27FC236}">
                <a16:creationId xmlns:a16="http://schemas.microsoft.com/office/drawing/2014/main" id="{230AA9BE-D920-4B2B-A7D6-6BC8B3116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660" y="153976"/>
            <a:ext cx="1020392" cy="1256196"/>
          </a:xfrm>
          <a:prstGeom prst="rect">
            <a:avLst/>
          </a:prstGeom>
        </p:spPr>
      </p:pic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872FDD71-7B25-4242-BBB6-55FAB7620B7B}"/>
              </a:ext>
            </a:extLst>
          </p:cNvPr>
          <p:cNvSpPr/>
          <p:nvPr/>
        </p:nvSpPr>
        <p:spPr>
          <a:xfrm>
            <a:off x="131463" y="3972074"/>
            <a:ext cx="1347020" cy="7887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Hilfe im Haushalt</a:t>
            </a:r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5C354F73-46A2-4105-B219-C1BE0E27DFC1}"/>
              </a:ext>
            </a:extLst>
          </p:cNvPr>
          <p:cNvSpPr/>
          <p:nvPr/>
        </p:nvSpPr>
        <p:spPr>
          <a:xfrm>
            <a:off x="1574091" y="3936651"/>
            <a:ext cx="1347020" cy="11778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Hilfe im Garten, Winter-dienst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E6896AAE-1C03-41CA-B563-CBCDAA4081BB}"/>
              </a:ext>
            </a:extLst>
          </p:cNvPr>
          <p:cNvSpPr/>
          <p:nvPr/>
        </p:nvSpPr>
        <p:spPr>
          <a:xfrm>
            <a:off x="3021360" y="3902151"/>
            <a:ext cx="1236914" cy="128770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Fahrten und Boten-gänge</a:t>
            </a: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69C299FD-6D37-4F16-9AB6-ED2BF2BCE6F4}"/>
              </a:ext>
            </a:extLst>
          </p:cNvPr>
          <p:cNvSpPr/>
          <p:nvPr/>
        </p:nvSpPr>
        <p:spPr>
          <a:xfrm>
            <a:off x="136168" y="4927712"/>
            <a:ext cx="1347020" cy="7887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Kinder-betreuung</a:t>
            </a: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386B7381-4BA3-4D75-A0EA-63BF0DAB6286}"/>
              </a:ext>
            </a:extLst>
          </p:cNvPr>
          <p:cNvSpPr txBox="1"/>
          <p:nvPr/>
        </p:nvSpPr>
        <p:spPr>
          <a:xfrm>
            <a:off x="3907832" y="1428807"/>
            <a:ext cx="2349910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b="1" dirty="0"/>
              <a:t>Zeitkonto</a:t>
            </a:r>
            <a:r>
              <a:rPr lang="de-DE" dirty="0"/>
              <a:t> oder Auszahlung der </a:t>
            </a:r>
            <a:r>
              <a:rPr lang="de-DE" b="1" dirty="0"/>
              <a:t>Aufwandspauschale</a:t>
            </a:r>
            <a:r>
              <a:rPr lang="de-DE" dirty="0"/>
              <a:t> in Kooperation mit der Nachbarschaftshilfe Mössingen</a:t>
            </a:r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29021C52-F41E-468B-8F51-33607677907D}"/>
              </a:ext>
            </a:extLst>
          </p:cNvPr>
          <p:cNvSpPr/>
          <p:nvPr/>
        </p:nvSpPr>
        <p:spPr>
          <a:xfrm>
            <a:off x="6833974" y="2078863"/>
            <a:ext cx="3794628" cy="125619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Bürgertische und Aktivitäten = Konzept erstellen </a:t>
            </a:r>
          </a:p>
        </p:txBody>
      </p:sp>
      <p:sp>
        <p:nvSpPr>
          <p:cNvPr id="35" name="Pfeil: nach unten 34">
            <a:extLst>
              <a:ext uri="{FF2B5EF4-FFF2-40B4-BE49-F238E27FC236}">
                <a16:creationId xmlns:a16="http://schemas.microsoft.com/office/drawing/2014/main" id="{32FEC4C2-8E08-49D8-93DD-D1F21D16E8AC}"/>
              </a:ext>
            </a:extLst>
          </p:cNvPr>
          <p:cNvSpPr/>
          <p:nvPr/>
        </p:nvSpPr>
        <p:spPr>
          <a:xfrm>
            <a:off x="7648827" y="3274970"/>
            <a:ext cx="245038" cy="661681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Pfeil: nach unten 35">
            <a:extLst>
              <a:ext uri="{FF2B5EF4-FFF2-40B4-BE49-F238E27FC236}">
                <a16:creationId xmlns:a16="http://schemas.microsoft.com/office/drawing/2014/main" id="{68FC461D-D88A-4591-87EE-2541976CB1C7}"/>
              </a:ext>
            </a:extLst>
          </p:cNvPr>
          <p:cNvSpPr/>
          <p:nvPr/>
        </p:nvSpPr>
        <p:spPr>
          <a:xfrm>
            <a:off x="8820760" y="3365479"/>
            <a:ext cx="240118" cy="606595"/>
          </a:xfrm>
          <a:prstGeom prst="downArrow">
            <a:avLst>
              <a:gd name="adj1" fmla="val 33368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Ellipse 37">
            <a:extLst>
              <a:ext uri="{FF2B5EF4-FFF2-40B4-BE49-F238E27FC236}">
                <a16:creationId xmlns:a16="http://schemas.microsoft.com/office/drawing/2014/main" id="{28F6372F-B095-42D9-A6E3-81C9AB05DBBE}"/>
              </a:ext>
            </a:extLst>
          </p:cNvPr>
          <p:cNvSpPr/>
          <p:nvPr/>
        </p:nvSpPr>
        <p:spPr>
          <a:xfrm>
            <a:off x="6145824" y="5155438"/>
            <a:ext cx="3251043" cy="721779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generationsüber-greifende Angebote</a:t>
            </a:r>
          </a:p>
        </p:txBody>
      </p:sp>
      <p:sp>
        <p:nvSpPr>
          <p:cNvPr id="41" name="Ellipse 40">
            <a:extLst>
              <a:ext uri="{FF2B5EF4-FFF2-40B4-BE49-F238E27FC236}">
                <a16:creationId xmlns:a16="http://schemas.microsoft.com/office/drawing/2014/main" id="{0125F9D1-C040-4F87-8163-657B3F0FC198}"/>
              </a:ext>
            </a:extLst>
          </p:cNvPr>
          <p:cNvSpPr/>
          <p:nvPr/>
        </p:nvSpPr>
        <p:spPr>
          <a:xfrm>
            <a:off x="9796690" y="3765887"/>
            <a:ext cx="2153602" cy="721779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Skaterpark und Jugend</a:t>
            </a:r>
          </a:p>
        </p:txBody>
      </p:sp>
      <p:sp>
        <p:nvSpPr>
          <p:cNvPr id="37" name="Pfeil: nach unten 36">
            <a:extLst>
              <a:ext uri="{FF2B5EF4-FFF2-40B4-BE49-F238E27FC236}">
                <a16:creationId xmlns:a16="http://schemas.microsoft.com/office/drawing/2014/main" id="{D3D36E22-82AE-4304-8E5B-A204048FB6FF}"/>
              </a:ext>
            </a:extLst>
          </p:cNvPr>
          <p:cNvSpPr/>
          <p:nvPr/>
        </p:nvSpPr>
        <p:spPr>
          <a:xfrm>
            <a:off x="9938913" y="3163798"/>
            <a:ext cx="240118" cy="630064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879BF932-A500-4268-BE98-009731F5907B}"/>
              </a:ext>
            </a:extLst>
          </p:cNvPr>
          <p:cNvSpPr/>
          <p:nvPr/>
        </p:nvSpPr>
        <p:spPr>
          <a:xfrm>
            <a:off x="6059607" y="4041236"/>
            <a:ext cx="2340665" cy="721779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altersgerechtes Wohnen</a:t>
            </a:r>
          </a:p>
        </p:txBody>
      </p:sp>
      <p:sp>
        <p:nvSpPr>
          <p:cNvPr id="40" name="Ellipse 39">
            <a:extLst>
              <a:ext uri="{FF2B5EF4-FFF2-40B4-BE49-F238E27FC236}">
                <a16:creationId xmlns:a16="http://schemas.microsoft.com/office/drawing/2014/main" id="{D4EBF9FA-CD90-4514-8780-83339C9CA663}"/>
              </a:ext>
            </a:extLst>
          </p:cNvPr>
          <p:cNvSpPr/>
          <p:nvPr/>
        </p:nvSpPr>
        <p:spPr>
          <a:xfrm>
            <a:off x="8419664" y="4340935"/>
            <a:ext cx="1767713" cy="721779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Begegnung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6D7060BA-A34F-4803-9FA6-9D39C8E82C2D}"/>
              </a:ext>
            </a:extLst>
          </p:cNvPr>
          <p:cNvSpPr/>
          <p:nvPr/>
        </p:nvSpPr>
        <p:spPr>
          <a:xfrm>
            <a:off x="9796690" y="4781763"/>
            <a:ext cx="2153602" cy="156521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Bestehendes Bewahren und Zusammen-führen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60F8950B-8ED8-48E4-BF1F-8EADA8E06965}"/>
              </a:ext>
            </a:extLst>
          </p:cNvPr>
          <p:cNvSpPr txBox="1"/>
          <p:nvPr/>
        </p:nvSpPr>
        <p:spPr>
          <a:xfrm>
            <a:off x="9590044" y="334093"/>
            <a:ext cx="2566895" cy="1200329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Themen kommen aus dem Fragebogen und werden mit dem Ortschaftsrat abgestimmt</a:t>
            </a: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DB6F5248-F3B4-4AE0-8D3F-97A32A7D8742}"/>
              </a:ext>
            </a:extLst>
          </p:cNvPr>
          <p:cNvSpPr/>
          <p:nvPr/>
        </p:nvSpPr>
        <p:spPr>
          <a:xfrm>
            <a:off x="1731459" y="6023963"/>
            <a:ext cx="1347020" cy="7887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Besuch und Begegnung</a:t>
            </a:r>
          </a:p>
        </p:txBody>
      </p:sp>
      <p:sp>
        <p:nvSpPr>
          <p:cNvPr id="49" name="Rechteck: abgerundete Ecken 48">
            <a:extLst>
              <a:ext uri="{FF2B5EF4-FFF2-40B4-BE49-F238E27FC236}">
                <a16:creationId xmlns:a16="http://schemas.microsoft.com/office/drawing/2014/main" id="{19168BB9-EEA1-4242-BE62-39D44E7DD3B3}"/>
              </a:ext>
            </a:extLst>
          </p:cNvPr>
          <p:cNvSpPr/>
          <p:nvPr/>
        </p:nvSpPr>
        <p:spPr>
          <a:xfrm>
            <a:off x="1784854" y="5151084"/>
            <a:ext cx="1347020" cy="7887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Schrift-verkehr</a:t>
            </a:r>
          </a:p>
        </p:txBody>
      </p:sp>
      <p:sp>
        <p:nvSpPr>
          <p:cNvPr id="50" name="Rechteck: abgerundete Ecken 49">
            <a:extLst>
              <a:ext uri="{FF2B5EF4-FFF2-40B4-BE49-F238E27FC236}">
                <a16:creationId xmlns:a16="http://schemas.microsoft.com/office/drawing/2014/main" id="{BF9B6D16-C743-4231-9C05-AE362C43D7EC}"/>
              </a:ext>
            </a:extLst>
          </p:cNvPr>
          <p:cNvSpPr/>
          <p:nvPr/>
        </p:nvSpPr>
        <p:spPr>
          <a:xfrm>
            <a:off x="284899" y="5876604"/>
            <a:ext cx="1347020" cy="7887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Friedhofs-dienst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AF281328-0522-4E5F-9426-416E11AA9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2</a:t>
            </a:fld>
            <a:endParaRPr lang="en-US"/>
          </a:p>
        </p:txBody>
      </p:sp>
      <p:sp>
        <p:nvSpPr>
          <p:cNvPr id="32" name="Pfeil: nach unten 31">
            <a:extLst>
              <a:ext uri="{FF2B5EF4-FFF2-40B4-BE49-F238E27FC236}">
                <a16:creationId xmlns:a16="http://schemas.microsoft.com/office/drawing/2014/main" id="{5568B156-4003-4E72-AE93-CD8BE08EB361}"/>
              </a:ext>
            </a:extLst>
          </p:cNvPr>
          <p:cNvSpPr/>
          <p:nvPr/>
        </p:nvSpPr>
        <p:spPr>
          <a:xfrm>
            <a:off x="2252358" y="1260893"/>
            <a:ext cx="314633" cy="709356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5D79F1C1-EDFF-4801-8992-B9275B990527}"/>
              </a:ext>
            </a:extLst>
          </p:cNvPr>
          <p:cNvSpPr/>
          <p:nvPr/>
        </p:nvSpPr>
        <p:spPr>
          <a:xfrm>
            <a:off x="858679" y="2028577"/>
            <a:ext cx="2904649" cy="106188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Nachbarschaftshilfe</a:t>
            </a:r>
          </a:p>
          <a:p>
            <a:pPr algn="ctr"/>
            <a:r>
              <a:rPr lang="de-DE" b="1" dirty="0">
                <a:solidFill>
                  <a:schemeClr val="tx1"/>
                </a:solidFill>
              </a:rPr>
              <a:t>„mit Herz und Hand“</a:t>
            </a:r>
          </a:p>
        </p:txBody>
      </p: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E2BE4A39-D94E-437D-96F5-2110B31C82B1}"/>
              </a:ext>
            </a:extLst>
          </p:cNvPr>
          <p:cNvSpPr/>
          <p:nvPr/>
        </p:nvSpPr>
        <p:spPr>
          <a:xfrm>
            <a:off x="136168" y="3972074"/>
            <a:ext cx="1347020" cy="78872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Hilfe im Haushalt</a:t>
            </a:r>
          </a:p>
        </p:txBody>
      </p:sp>
      <p:sp>
        <p:nvSpPr>
          <p:cNvPr id="53" name="Rechteck: abgerundete Ecken 52">
            <a:extLst>
              <a:ext uri="{FF2B5EF4-FFF2-40B4-BE49-F238E27FC236}">
                <a16:creationId xmlns:a16="http://schemas.microsoft.com/office/drawing/2014/main" id="{7B943F90-BCE3-4C68-BBA4-0E8B14571106}"/>
              </a:ext>
            </a:extLst>
          </p:cNvPr>
          <p:cNvSpPr/>
          <p:nvPr/>
        </p:nvSpPr>
        <p:spPr>
          <a:xfrm>
            <a:off x="1578796" y="3936651"/>
            <a:ext cx="1347020" cy="11778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Hilfe im Garten, Winter-dienst</a:t>
            </a:r>
          </a:p>
        </p:txBody>
      </p:sp>
    </p:spTree>
    <p:extLst>
      <p:ext uri="{BB962C8B-B14F-4D97-AF65-F5344CB8AC3E}">
        <p14:creationId xmlns:p14="http://schemas.microsoft.com/office/powerpoint/2010/main" val="392688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4" grpId="0" animBg="1"/>
      <p:bldP spid="34" grpId="0" animBg="1"/>
      <p:bldP spid="35" grpId="0" animBg="1"/>
      <p:bldP spid="36" grpId="0" animBg="1"/>
      <p:bldP spid="38" grpId="0" animBg="1"/>
      <p:bldP spid="41" grpId="0" animBg="1"/>
      <p:bldP spid="37" grpId="0" animBg="1"/>
      <p:bldP spid="39" grpId="0" animBg="1"/>
      <p:bldP spid="40" grpId="0" animBg="1"/>
      <p:bldP spid="42" grpId="0" animBg="1"/>
      <p:bldP spid="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CE13806-4264-4642-9244-B14D08361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311" y="-283090"/>
            <a:ext cx="10515600" cy="1325563"/>
          </a:xfrm>
        </p:spPr>
        <p:txBody>
          <a:bodyPr>
            <a:normAutofit/>
          </a:bodyPr>
          <a:lstStyle/>
          <a:p>
            <a:r>
              <a:rPr lang="de-DE" sz="3200" b="1" dirty="0"/>
              <a:t>Auswertung unserer Bürgerbefragung 2020</a:t>
            </a:r>
          </a:p>
        </p:txBody>
      </p:sp>
      <p:pic>
        <p:nvPicPr>
          <p:cNvPr id="7" name="Inhaltsplatzhalter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632E753A-6320-42BC-B738-B0F370F1A4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007" y="98322"/>
            <a:ext cx="956682" cy="1177764"/>
          </a:xfr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239FB97B-5C57-4B9A-9EFB-422382BBE90B}"/>
              </a:ext>
            </a:extLst>
          </p:cNvPr>
          <p:cNvSpPr txBox="1"/>
          <p:nvPr/>
        </p:nvSpPr>
        <p:spPr>
          <a:xfrm>
            <a:off x="731126" y="1512061"/>
            <a:ext cx="10729747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800" dirty="0">
                <a:solidFill>
                  <a:schemeClr val="tx1"/>
                </a:solidFill>
              </a:rPr>
              <a:t>Sehr hohe Beteiligung und großes Interesse bei den Öschinger Bürger*innen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de-DE" sz="28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800" b="1" dirty="0">
                <a:solidFill>
                  <a:schemeClr val="tx1"/>
                </a:solidFill>
              </a:rPr>
              <a:t>Rücklauf</a:t>
            </a:r>
            <a:r>
              <a:rPr lang="de-DE" sz="2800" dirty="0">
                <a:solidFill>
                  <a:schemeClr val="tx1"/>
                </a:solidFill>
              </a:rPr>
              <a:t>: </a:t>
            </a:r>
            <a:r>
              <a:rPr lang="de-DE" sz="2800" b="1" dirty="0">
                <a:solidFill>
                  <a:schemeClr val="tx1"/>
                </a:solidFill>
              </a:rPr>
              <a:t>503  Fragebögen !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de-DE" sz="28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800" dirty="0">
                <a:solidFill>
                  <a:schemeClr val="tx1"/>
                </a:solidFill>
              </a:rPr>
              <a:t>Ausgeglichenes Verhältnis zwischen Männern (47%) und Frauen (53%)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de-DE" sz="28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800" dirty="0">
                <a:solidFill>
                  <a:schemeClr val="tx1"/>
                </a:solidFill>
              </a:rPr>
              <a:t>Wie ist die Altersstruktur der Menschen? </a:t>
            </a:r>
          </a:p>
          <a:p>
            <a:endParaRPr lang="de-DE" sz="2800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de-DE" sz="2800" dirty="0">
                <a:solidFill>
                  <a:schemeClr val="tx1"/>
                </a:solidFill>
              </a:rPr>
              <a:t>Wer interessiert sich also für den Prozess „Lebenswertes Öschingen“?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09B6866-671A-49A1-84E5-C1CAE4ECF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7C90-EAC6-4FB7-B308-D5D7D53CF8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401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hart5139871240.png">
            <a:extLst>
              <a:ext uri="{FF2B5EF4-FFF2-40B4-BE49-F238E27FC236}">
                <a16:creationId xmlns:a16="http://schemas.microsoft.com/office/drawing/2014/main" id="{798977FA-1F61-4B09-9F33-434E1389DC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54" r="1" b="17938"/>
          <a:stretch/>
        </p:blipFill>
        <p:spPr>
          <a:xfrm>
            <a:off x="898534" y="385473"/>
            <a:ext cx="9160258" cy="5713323"/>
          </a:xfrm>
          <a:prstGeom prst="rect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B100DE3A-5245-4A19-9C19-400DF4F4B369}"/>
              </a:ext>
            </a:extLst>
          </p:cNvPr>
          <p:cNvSpPr txBox="1">
            <a:spLocks/>
          </p:cNvSpPr>
          <p:nvPr/>
        </p:nvSpPr>
        <p:spPr>
          <a:xfrm>
            <a:off x="7476097" y="273190"/>
            <a:ext cx="2469624" cy="11307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err="1"/>
              <a:t>Altersstruktur</a:t>
            </a:r>
            <a:endParaRPr lang="en-US" sz="3200" b="1" dirty="0"/>
          </a:p>
        </p:txBody>
      </p:sp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7D028769-B5E3-475E-A946-08324ACCAAD0}"/>
              </a:ext>
            </a:extLst>
          </p:cNvPr>
          <p:cNvSpPr/>
          <p:nvPr/>
        </p:nvSpPr>
        <p:spPr>
          <a:xfrm>
            <a:off x="7669161" y="2635045"/>
            <a:ext cx="62442" cy="98323"/>
          </a:xfrm>
          <a:custGeom>
            <a:avLst/>
            <a:gdLst>
              <a:gd name="connsiteX0" fmla="*/ 0 w 62442"/>
              <a:gd name="connsiteY0" fmla="*/ 98323 h 98323"/>
              <a:gd name="connsiteX1" fmla="*/ 58994 w 62442"/>
              <a:gd name="connsiteY1" fmla="*/ 0 h 9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442" h="98323">
                <a:moveTo>
                  <a:pt x="0" y="98323"/>
                </a:moveTo>
                <a:cubicBezTo>
                  <a:pt x="83868" y="70367"/>
                  <a:pt x="58994" y="99386"/>
                  <a:pt x="58994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Geschweifte Klammer rechts 10">
            <a:extLst>
              <a:ext uri="{FF2B5EF4-FFF2-40B4-BE49-F238E27FC236}">
                <a16:creationId xmlns:a16="http://schemas.microsoft.com/office/drawing/2014/main" id="{95E83435-8721-420D-BE0C-951E75CBF5E8}"/>
              </a:ext>
            </a:extLst>
          </p:cNvPr>
          <p:cNvSpPr/>
          <p:nvPr/>
        </p:nvSpPr>
        <p:spPr>
          <a:xfrm>
            <a:off x="7010400" y="464388"/>
            <a:ext cx="560439" cy="2524618"/>
          </a:xfrm>
          <a:prstGeom prst="rightBrac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8D2851E-3ED5-4219-B9BB-ADB910E5F6E5}"/>
              </a:ext>
            </a:extLst>
          </p:cNvPr>
          <p:cNvSpPr txBox="1"/>
          <p:nvPr/>
        </p:nvSpPr>
        <p:spPr>
          <a:xfrm>
            <a:off x="7947285" y="1542031"/>
            <a:ext cx="1052052" cy="369332"/>
          </a:xfrm>
          <a:prstGeom prst="rect">
            <a:avLst/>
          </a:prstGeom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42%</a:t>
            </a:r>
          </a:p>
        </p:txBody>
      </p:sp>
      <p:sp>
        <p:nvSpPr>
          <p:cNvPr id="15" name="Geschweifte Klammer rechts 14">
            <a:extLst>
              <a:ext uri="{FF2B5EF4-FFF2-40B4-BE49-F238E27FC236}">
                <a16:creationId xmlns:a16="http://schemas.microsoft.com/office/drawing/2014/main" id="{D3651599-5369-458A-8D50-5C832847D0B3}"/>
              </a:ext>
            </a:extLst>
          </p:cNvPr>
          <p:cNvSpPr/>
          <p:nvPr/>
        </p:nvSpPr>
        <p:spPr>
          <a:xfrm>
            <a:off x="7947285" y="3242135"/>
            <a:ext cx="560439" cy="1155341"/>
          </a:xfrm>
          <a:prstGeom prst="rightBrac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Geschweifte Klammer rechts 16">
            <a:extLst>
              <a:ext uri="{FF2B5EF4-FFF2-40B4-BE49-F238E27FC236}">
                <a16:creationId xmlns:a16="http://schemas.microsoft.com/office/drawing/2014/main" id="{D4A96400-70D1-47AA-9F66-171494AEC689}"/>
              </a:ext>
            </a:extLst>
          </p:cNvPr>
          <p:cNvSpPr/>
          <p:nvPr/>
        </p:nvSpPr>
        <p:spPr>
          <a:xfrm>
            <a:off x="7165546" y="4761846"/>
            <a:ext cx="560439" cy="1026434"/>
          </a:xfrm>
          <a:prstGeom prst="rightBrac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E4C157B-C1E9-41B6-AA85-D25D9CADC527}"/>
              </a:ext>
            </a:extLst>
          </p:cNvPr>
          <p:cNvSpPr txBox="1"/>
          <p:nvPr/>
        </p:nvSpPr>
        <p:spPr>
          <a:xfrm>
            <a:off x="8670651" y="3656136"/>
            <a:ext cx="737420" cy="369332"/>
          </a:xfrm>
          <a:prstGeom prst="rect">
            <a:avLst/>
          </a:prstGeom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36%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394C14EB-F79A-4DF8-AF66-333B3ACE811C}"/>
              </a:ext>
            </a:extLst>
          </p:cNvPr>
          <p:cNvSpPr txBox="1"/>
          <p:nvPr/>
        </p:nvSpPr>
        <p:spPr>
          <a:xfrm>
            <a:off x="8104601" y="5095484"/>
            <a:ext cx="737420" cy="369332"/>
          </a:xfrm>
          <a:prstGeom prst="rect">
            <a:avLst/>
          </a:prstGeom>
          <a:ln w="28575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de-DE" dirty="0"/>
              <a:t>21%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9DFBECD-A403-4B03-AFA9-D3338B8A6B60}"/>
              </a:ext>
            </a:extLst>
          </p:cNvPr>
          <p:cNvSpPr txBox="1"/>
          <p:nvPr/>
        </p:nvSpPr>
        <p:spPr>
          <a:xfrm>
            <a:off x="1407797" y="501892"/>
            <a:ext cx="1251857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Unter 18 J.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3A38B10-94C4-4179-88AE-8B7B8C05CC89}"/>
              </a:ext>
            </a:extLst>
          </p:cNvPr>
          <p:cNvSpPr txBox="1"/>
          <p:nvPr/>
        </p:nvSpPr>
        <p:spPr>
          <a:xfrm>
            <a:off x="1386483" y="1219234"/>
            <a:ext cx="1251857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19 J. - 30 J.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782F850B-46BB-4C0A-B83D-C707D75F3EFB}"/>
              </a:ext>
            </a:extLst>
          </p:cNvPr>
          <p:cNvSpPr txBox="1"/>
          <p:nvPr/>
        </p:nvSpPr>
        <p:spPr>
          <a:xfrm>
            <a:off x="1386482" y="1902067"/>
            <a:ext cx="1251857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31 J. - 40 J.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9BAA946-E96A-46AD-A8ED-594D9EE0CC22}"/>
              </a:ext>
            </a:extLst>
          </p:cNvPr>
          <p:cNvSpPr txBox="1"/>
          <p:nvPr/>
        </p:nvSpPr>
        <p:spPr>
          <a:xfrm>
            <a:off x="1386482" y="2593036"/>
            <a:ext cx="1251857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41 J. - 50 J.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08E4CAE-7388-4575-B2F0-6A2295D369A9}"/>
              </a:ext>
            </a:extLst>
          </p:cNvPr>
          <p:cNvSpPr txBox="1"/>
          <p:nvPr/>
        </p:nvSpPr>
        <p:spPr>
          <a:xfrm>
            <a:off x="1386482" y="3343057"/>
            <a:ext cx="1251857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51 J. - 60 J.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04ADEA85-DFC5-4A92-928B-44C1A1263B7E}"/>
              </a:ext>
            </a:extLst>
          </p:cNvPr>
          <p:cNvSpPr txBox="1"/>
          <p:nvPr/>
        </p:nvSpPr>
        <p:spPr>
          <a:xfrm>
            <a:off x="1393441" y="4025468"/>
            <a:ext cx="1251857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61 J. - 70 J.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5DE6F6C-3500-450A-9F6E-E8E33B7D489E}"/>
              </a:ext>
            </a:extLst>
          </p:cNvPr>
          <p:cNvSpPr txBox="1"/>
          <p:nvPr/>
        </p:nvSpPr>
        <p:spPr>
          <a:xfrm>
            <a:off x="1393441" y="4725417"/>
            <a:ext cx="1251857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71 J. - 80 J.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5B621AA-B479-4A75-B8D3-A2CE26745CEC}"/>
              </a:ext>
            </a:extLst>
          </p:cNvPr>
          <p:cNvSpPr txBox="1"/>
          <p:nvPr/>
        </p:nvSpPr>
        <p:spPr>
          <a:xfrm>
            <a:off x="1386482" y="5407828"/>
            <a:ext cx="1251857" cy="36933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81 J. - 90 J.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9B893E1-5805-4EC8-9FCD-6D40CDACB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7C90-EAC6-4FB7-B308-D5D7D53CF8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102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2B93FE16-7ABE-419E-AA05-16335FC926DD}"/>
              </a:ext>
            </a:extLst>
          </p:cNvPr>
          <p:cNvSpPr txBox="1"/>
          <p:nvPr/>
        </p:nvSpPr>
        <p:spPr>
          <a:xfrm>
            <a:off x="613715" y="173687"/>
            <a:ext cx="1094766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Bemerkenswert     =     viele „junge“ Öschinger*innen haben mitgemacht: </a:t>
            </a:r>
          </a:p>
          <a:p>
            <a:endParaRPr lang="de-DE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2400" dirty="0"/>
              <a:t>unter 50 Jährige: fast 43%!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2400" dirty="0"/>
              <a:t>Baby Boomer und junge Rentner: fast 37%!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2400" dirty="0"/>
              <a:t>über 70 Jährige: 22%!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sz="2400" dirty="0"/>
          </a:p>
          <a:p>
            <a:r>
              <a:rPr lang="de-DE" sz="2800" b="1" dirty="0"/>
              <a:t>Das bedeutet: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2400" dirty="0"/>
              <a:t>sehr großes Potential an Menschen, die interessiert sind, Öschingen noch lebenswerter zu gestalten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2400" dirty="0"/>
              <a:t>die gemischte Altersstruktur deutet auf generationsübergreifendes Interesse </a:t>
            </a:r>
          </a:p>
          <a:p>
            <a:r>
              <a:rPr lang="de-DE" sz="2400" dirty="0"/>
              <a:t> 			– sowohl ganz Junge , als auch ganz Alte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de-DE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2400" dirty="0"/>
              <a:t>Es besteht ein Bedarf an kurz-mittel- und langfristigen Angeboten/Umsetzung von Konzepten für die verschiedenen (Alters-) Lebensphasen</a:t>
            </a:r>
          </a:p>
          <a:p>
            <a:pPr marL="285750" indent="-285750">
              <a:buFontTx/>
              <a:buChar char="-"/>
            </a:pPr>
            <a:endParaRPr lang="de-DE" sz="2400" dirty="0"/>
          </a:p>
          <a:p>
            <a:endParaRPr lang="de-DE" sz="24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7263961-6EE5-4FFF-BFE2-021BA861F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7C90-EAC6-4FB7-B308-D5D7D53CF8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753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55666830-9A19-4E01-8505-D6C7F9AC5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nhaltsplatzhalter 5" descr="Ein Bild, das Karte enthält.&#10;&#10;Automatisch generierte Beschreibung">
            <a:extLst>
              <a:ext uri="{FF2B5EF4-FFF2-40B4-BE49-F238E27FC236}">
                <a16:creationId xmlns:a16="http://schemas.microsoft.com/office/drawing/2014/main" id="{2E42D878-0F5B-48CD-B610-527B0D046B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9" r="22112"/>
          <a:stretch/>
        </p:blipFill>
        <p:spPr>
          <a:xfrm>
            <a:off x="4110127" y="10"/>
            <a:ext cx="8081873" cy="6857990"/>
          </a:xfrm>
          <a:custGeom>
            <a:avLst/>
            <a:gdLst/>
            <a:ahLst/>
            <a:cxnLst/>
            <a:rect l="l" t="t" r="r" b="b"/>
            <a:pathLst>
              <a:path w="8081873" h="6858000">
                <a:moveTo>
                  <a:pt x="0" y="0"/>
                </a:moveTo>
                <a:lnTo>
                  <a:pt x="8081873" y="0"/>
                </a:lnTo>
                <a:lnTo>
                  <a:pt x="8081873" y="6858000"/>
                </a:lnTo>
                <a:lnTo>
                  <a:pt x="0" y="6858000"/>
                </a:lnTo>
                <a:lnTo>
                  <a:pt x="68897" y="6734633"/>
                </a:lnTo>
                <a:cubicBezTo>
                  <a:pt x="558802" y="5812845"/>
                  <a:pt x="848920" y="4668597"/>
                  <a:pt x="848920" y="3429000"/>
                </a:cubicBezTo>
                <a:cubicBezTo>
                  <a:pt x="848920" y="2189404"/>
                  <a:pt x="558802" y="1045156"/>
                  <a:pt x="68897" y="123368"/>
                </a:cubicBezTo>
                <a:close/>
              </a:path>
            </a:pathLst>
          </a:custGeom>
        </p:spPr>
      </p:pic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AE9FC877-7FB6-4D22-9988-35420644E2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E41809D1-F12E-46BB-B804-5F209D325E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D82F9AF-FA52-437B-B34F-685E7C01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Thema: Wohnen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AEB547-8118-4C53-AB3F-C6D221B94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753600" y="6356350"/>
            <a:ext cx="1600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A88B48FB-E956-2048-9E74-C69E7CAA26CC}" type="slidenum">
              <a:rPr lang="en-US">
                <a:solidFill>
                  <a:schemeClr val="bg1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6</a:t>
            </a:fld>
            <a:endParaRPr lang="en-US">
              <a:solidFill>
                <a:schemeClr val="bg1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552317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16" y="-175649"/>
            <a:ext cx="10515600" cy="1325563"/>
          </a:xfrm>
        </p:spPr>
        <p:txBody>
          <a:bodyPr/>
          <a:lstStyle/>
          <a:p>
            <a:r>
              <a:rPr lang="de-DE" sz="3200" b="1" dirty="0"/>
              <a:t>Wie sieht Ihre jetzige Wohnsituation aus?</a:t>
            </a:r>
            <a:endParaRPr sz="3200" b="1" dirty="0"/>
          </a:p>
        </p:txBody>
      </p:sp>
      <p:pic>
        <p:nvPicPr>
          <p:cNvPr id="4" name="Picture 3" descr="chart51398712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521" y="1615883"/>
            <a:ext cx="9859381" cy="4647519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E26C1CC-3C82-463C-A7A6-27B3572D1B6D}"/>
              </a:ext>
            </a:extLst>
          </p:cNvPr>
          <p:cNvSpPr txBox="1"/>
          <p:nvPr/>
        </p:nvSpPr>
        <p:spPr>
          <a:xfrm>
            <a:off x="355110" y="1127532"/>
            <a:ext cx="1977011" cy="526297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2800" b="1" dirty="0">
                <a:solidFill>
                  <a:srgbClr val="C00000"/>
                </a:solidFill>
              </a:rPr>
              <a:t>Häusliche Unter-stützung wird im Alter immer wichtiger</a:t>
            </a:r>
          </a:p>
          <a:p>
            <a:endParaRPr lang="de-DE" sz="2800" b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de-DE" sz="2800" b="1" dirty="0">
                <a:solidFill>
                  <a:srgbClr val="C00000"/>
                </a:solidFill>
              </a:rPr>
              <a:t>Barriere-freies Wohnen ist Thema</a:t>
            </a:r>
          </a:p>
        </p:txBody>
      </p:sp>
      <p:pic>
        <p:nvPicPr>
          <p:cNvPr id="8" name="Grafik 7" descr="Oben">
            <a:extLst>
              <a:ext uri="{FF2B5EF4-FFF2-40B4-BE49-F238E27FC236}">
                <a16:creationId xmlns:a16="http://schemas.microsoft.com/office/drawing/2014/main" id="{6E857D70-3D5B-4EE6-80E0-D2CE0F0434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654606" y="1314345"/>
            <a:ext cx="914400" cy="914400"/>
          </a:xfrm>
          <a:prstGeom prst="rect">
            <a:avLst/>
          </a:prstGeom>
        </p:spPr>
      </p:pic>
      <p:pic>
        <p:nvPicPr>
          <p:cNvPr id="14" name="Grafik 13" descr="Dusche">
            <a:extLst>
              <a:ext uri="{FF2B5EF4-FFF2-40B4-BE49-F238E27FC236}">
                <a16:creationId xmlns:a16="http://schemas.microsoft.com/office/drawing/2014/main" id="{85D6308E-CE97-40C3-9937-D44671E39E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05701" y="1518105"/>
            <a:ext cx="717295" cy="717295"/>
          </a:xfrm>
          <a:prstGeom prst="rect">
            <a:avLst/>
          </a:prstGeom>
        </p:spPr>
      </p:pic>
      <p:pic>
        <p:nvPicPr>
          <p:cNvPr id="16" name="Grafik 15" descr="Person im Rollstuhl">
            <a:extLst>
              <a:ext uri="{FF2B5EF4-FFF2-40B4-BE49-F238E27FC236}">
                <a16:creationId xmlns:a16="http://schemas.microsoft.com/office/drawing/2014/main" id="{D627F9CB-F155-4990-9852-C592E17D96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552734" y="1451452"/>
            <a:ext cx="837346" cy="837346"/>
          </a:xfrm>
          <a:prstGeom prst="rect">
            <a:avLst/>
          </a:prstGeom>
        </p:spPr>
      </p:pic>
      <p:pic>
        <p:nvPicPr>
          <p:cNvPr id="18" name="Grafik 17" descr="Erdgeschoss">
            <a:extLst>
              <a:ext uri="{FF2B5EF4-FFF2-40B4-BE49-F238E27FC236}">
                <a16:creationId xmlns:a16="http://schemas.microsoft.com/office/drawing/2014/main" id="{425FFEDA-FF37-41F5-B8B2-89F545F3584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371869" y="1321000"/>
            <a:ext cx="914400" cy="914400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FE00F4E2-D04A-48EC-8B95-F67140D5F16F}"/>
              </a:ext>
            </a:extLst>
          </p:cNvPr>
          <p:cNvSpPr txBox="1"/>
          <p:nvPr/>
        </p:nvSpPr>
        <p:spPr>
          <a:xfrm>
            <a:off x="3384340" y="5093851"/>
            <a:ext cx="1454932" cy="116955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1400" dirty="0"/>
              <a:t>Ich muss Treppen steigen, um in meine Wohnung </a:t>
            </a:r>
            <a:r>
              <a:rPr lang="de-DE" sz="1400"/>
              <a:t>zu gelangen</a:t>
            </a:r>
          </a:p>
          <a:p>
            <a:endParaRPr lang="de-DE" sz="1400" dirty="0"/>
          </a:p>
        </p:txBody>
      </p:sp>
      <p:sp>
        <p:nvSpPr>
          <p:cNvPr id="10" name="Textfeld 2">
            <a:extLst>
              <a:ext uri="{FF2B5EF4-FFF2-40B4-BE49-F238E27FC236}">
                <a16:creationId xmlns:a16="http://schemas.microsoft.com/office/drawing/2014/main" id="{695468CA-2FD8-47FE-BCC6-9F22D4628FA3}"/>
              </a:ext>
            </a:extLst>
          </p:cNvPr>
          <p:cNvSpPr txBox="1"/>
          <p:nvPr/>
        </p:nvSpPr>
        <p:spPr>
          <a:xfrm>
            <a:off x="5101603" y="5093851"/>
            <a:ext cx="1454932" cy="116955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/>
              <a:t>Ich habe Treppen in meinem Wohnbereich</a:t>
            </a:r>
          </a:p>
          <a:p>
            <a:endParaRPr lang="de-DE" sz="1400" dirty="0"/>
          </a:p>
          <a:p>
            <a:endParaRPr lang="de-DE" sz="1400" dirty="0"/>
          </a:p>
        </p:txBody>
      </p:sp>
      <p:sp>
        <p:nvSpPr>
          <p:cNvPr id="11" name="Textfeld 2">
            <a:extLst>
              <a:ext uri="{FF2B5EF4-FFF2-40B4-BE49-F238E27FC236}">
                <a16:creationId xmlns:a16="http://schemas.microsoft.com/office/drawing/2014/main" id="{695468CA-2FD8-47FE-BCC6-9F22D4628FA3}"/>
              </a:ext>
            </a:extLst>
          </p:cNvPr>
          <p:cNvSpPr txBox="1"/>
          <p:nvPr/>
        </p:nvSpPr>
        <p:spPr>
          <a:xfrm>
            <a:off x="6811950" y="5093851"/>
            <a:ext cx="1454932" cy="116955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/>
              <a:t>Mein Badezimmer ist barrierefrei</a:t>
            </a:r>
          </a:p>
          <a:p>
            <a:endParaRPr lang="de-DE" sz="1400" dirty="0"/>
          </a:p>
          <a:p>
            <a:endParaRPr lang="de-DE" sz="1400" dirty="0"/>
          </a:p>
        </p:txBody>
      </p:sp>
      <p:sp>
        <p:nvSpPr>
          <p:cNvPr id="12" name="Textfeld 2">
            <a:extLst>
              <a:ext uri="{FF2B5EF4-FFF2-40B4-BE49-F238E27FC236}">
                <a16:creationId xmlns:a16="http://schemas.microsoft.com/office/drawing/2014/main" id="{695468CA-2FD8-47FE-BCC6-9F22D4628FA3}"/>
              </a:ext>
            </a:extLst>
          </p:cNvPr>
          <p:cNvSpPr txBox="1"/>
          <p:nvPr/>
        </p:nvSpPr>
        <p:spPr>
          <a:xfrm>
            <a:off x="8481163" y="5093850"/>
            <a:ext cx="1454932" cy="13849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/>
              <a:t>Meine Wohnung ist auch geeignet, wenn ich in meiner Mobilität eingeschränkt bin</a:t>
            </a:r>
          </a:p>
        </p:txBody>
      </p:sp>
      <p:sp>
        <p:nvSpPr>
          <p:cNvPr id="13" name="Textfeld 2">
            <a:extLst>
              <a:ext uri="{FF2B5EF4-FFF2-40B4-BE49-F238E27FC236}">
                <a16:creationId xmlns:a16="http://schemas.microsoft.com/office/drawing/2014/main" id="{695468CA-2FD8-47FE-BCC6-9F22D4628FA3}"/>
              </a:ext>
            </a:extLst>
          </p:cNvPr>
          <p:cNvSpPr txBox="1"/>
          <p:nvPr/>
        </p:nvSpPr>
        <p:spPr>
          <a:xfrm>
            <a:off x="10179873" y="5093850"/>
            <a:ext cx="1454932" cy="116955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/>
              <a:t>Ich habe einen Aufzug in meiner Wohnung</a:t>
            </a:r>
          </a:p>
          <a:p>
            <a:endParaRPr lang="de-DE" sz="1400" dirty="0"/>
          </a:p>
          <a:p>
            <a:endParaRPr lang="de-DE" sz="1400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DA04265-F2F2-4B63-B441-1ADD11047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hart5139871310.png">
            <a:extLst>
              <a:ext uri="{FF2B5EF4-FFF2-40B4-BE49-F238E27FC236}">
                <a16:creationId xmlns:a16="http://schemas.microsoft.com/office/drawing/2014/main" id="{F21D5CAF-CE11-4AA6-B701-0F01EA61520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57381" y="1731089"/>
            <a:ext cx="8781256" cy="4803896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3D6E6DC3-97FB-4704-AC1D-C2C0736B2BF9}"/>
              </a:ext>
            </a:extLst>
          </p:cNvPr>
          <p:cNvSpPr txBox="1"/>
          <p:nvPr/>
        </p:nvSpPr>
        <p:spPr>
          <a:xfrm>
            <a:off x="109992" y="50120"/>
            <a:ext cx="10027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Wohnen wird im Zusammenhang gesehen mit den Aspekten: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48634F9-AD11-481E-921A-2A5235406370}"/>
              </a:ext>
            </a:extLst>
          </p:cNvPr>
          <p:cNvSpPr txBox="1"/>
          <p:nvPr/>
        </p:nvSpPr>
        <p:spPr>
          <a:xfrm>
            <a:off x="2357357" y="1677098"/>
            <a:ext cx="37386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rgbClr val="C00000"/>
                </a:solidFill>
              </a:rPr>
              <a:t>generationsübergreifend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D32502F-D84D-4753-8B6A-63FB6078739D}"/>
              </a:ext>
            </a:extLst>
          </p:cNvPr>
          <p:cNvSpPr txBox="1"/>
          <p:nvPr/>
        </p:nvSpPr>
        <p:spPr>
          <a:xfrm>
            <a:off x="4591492" y="94918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rgbClr val="C00000"/>
                </a:solidFill>
              </a:rPr>
              <a:t>Gemeinschaft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B6A8D5C-30BB-43DD-92E0-DE99C6179331}"/>
              </a:ext>
            </a:extLst>
          </p:cNvPr>
          <p:cNvSpPr txBox="1"/>
          <p:nvPr/>
        </p:nvSpPr>
        <p:spPr>
          <a:xfrm>
            <a:off x="6671015" y="1677099"/>
            <a:ext cx="5304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rgbClr val="C00000"/>
                </a:solidFill>
              </a:rPr>
              <a:t>bis zum Ende in Öschingen bleiben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ED162D5-382F-4BAB-B48E-E9F19D280FDA}"/>
              </a:ext>
            </a:extLst>
          </p:cNvPr>
          <p:cNvSpPr txBox="1"/>
          <p:nvPr/>
        </p:nvSpPr>
        <p:spPr>
          <a:xfrm>
            <a:off x="109992" y="992793"/>
            <a:ext cx="427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rgbClr val="C00000"/>
                </a:solidFill>
              </a:rPr>
              <a:t>gegenseitige Unterstützung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7539326-4781-4E6A-A673-4BC9D9F8CD3A}"/>
              </a:ext>
            </a:extLst>
          </p:cNvPr>
          <p:cNvSpPr txBox="1"/>
          <p:nvPr/>
        </p:nvSpPr>
        <p:spPr>
          <a:xfrm>
            <a:off x="7372356" y="948659"/>
            <a:ext cx="4709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rgbClr val="C00000"/>
                </a:solidFill>
              </a:rPr>
              <a:t>Interesse an neuen Wohnformen</a:t>
            </a:r>
          </a:p>
        </p:txBody>
      </p:sp>
      <p:sp>
        <p:nvSpPr>
          <p:cNvPr id="13" name="Textfeld 2">
            <a:extLst>
              <a:ext uri="{FF2B5EF4-FFF2-40B4-BE49-F238E27FC236}">
                <a16:creationId xmlns:a16="http://schemas.microsoft.com/office/drawing/2014/main" id="{695468CA-2FD8-47FE-BCC6-9F22D4628FA3}"/>
              </a:ext>
            </a:extLst>
          </p:cNvPr>
          <p:cNvSpPr txBox="1"/>
          <p:nvPr/>
        </p:nvSpPr>
        <p:spPr>
          <a:xfrm>
            <a:off x="1819089" y="4800844"/>
            <a:ext cx="1209246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/>
              <a:t>Barrierefreie Wohnung</a:t>
            </a:r>
          </a:p>
          <a:p>
            <a:endParaRPr lang="de-DE" sz="1400" dirty="0"/>
          </a:p>
          <a:p>
            <a:endParaRPr lang="de-DE" sz="1400" dirty="0"/>
          </a:p>
        </p:txBody>
      </p:sp>
      <p:sp>
        <p:nvSpPr>
          <p:cNvPr id="14" name="Textfeld 2">
            <a:extLst>
              <a:ext uri="{FF2B5EF4-FFF2-40B4-BE49-F238E27FC236}">
                <a16:creationId xmlns:a16="http://schemas.microsoft.com/office/drawing/2014/main" id="{695468CA-2FD8-47FE-BCC6-9F22D4628FA3}"/>
              </a:ext>
            </a:extLst>
          </p:cNvPr>
          <p:cNvSpPr txBox="1"/>
          <p:nvPr/>
        </p:nvSpPr>
        <p:spPr>
          <a:xfrm>
            <a:off x="3116825" y="4800844"/>
            <a:ext cx="1209247" cy="116955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/>
              <a:t>Wohnen in einer Haus-</a:t>
            </a:r>
            <a:r>
              <a:rPr lang="de-DE" sz="1400" dirty="0" err="1"/>
              <a:t>gemeinschaftEinzel</a:t>
            </a:r>
            <a:r>
              <a:rPr lang="de-DE" sz="1400" dirty="0"/>
              <a:t>-wohnungen</a:t>
            </a:r>
          </a:p>
        </p:txBody>
      </p:sp>
      <p:sp>
        <p:nvSpPr>
          <p:cNvPr id="15" name="Textfeld 2">
            <a:extLst>
              <a:ext uri="{FF2B5EF4-FFF2-40B4-BE49-F238E27FC236}">
                <a16:creationId xmlns:a16="http://schemas.microsoft.com/office/drawing/2014/main" id="{695468CA-2FD8-47FE-BCC6-9F22D4628FA3}"/>
              </a:ext>
            </a:extLst>
          </p:cNvPr>
          <p:cNvSpPr txBox="1"/>
          <p:nvPr/>
        </p:nvSpPr>
        <p:spPr>
          <a:xfrm>
            <a:off x="4386074" y="4800844"/>
            <a:ext cx="1209247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/>
              <a:t>WG für junge “Alte“</a:t>
            </a:r>
          </a:p>
          <a:p>
            <a:endParaRPr lang="de-DE" sz="1400" dirty="0"/>
          </a:p>
          <a:p>
            <a:endParaRPr lang="de-DE" sz="1400" dirty="0"/>
          </a:p>
        </p:txBody>
      </p:sp>
      <p:sp>
        <p:nvSpPr>
          <p:cNvPr id="16" name="Textfeld 2">
            <a:extLst>
              <a:ext uri="{FF2B5EF4-FFF2-40B4-BE49-F238E27FC236}">
                <a16:creationId xmlns:a16="http://schemas.microsoft.com/office/drawing/2014/main" id="{695468CA-2FD8-47FE-BCC6-9F22D4628FA3}"/>
              </a:ext>
            </a:extLst>
          </p:cNvPr>
          <p:cNvSpPr txBox="1"/>
          <p:nvPr/>
        </p:nvSpPr>
        <p:spPr>
          <a:xfrm>
            <a:off x="5687779" y="4800844"/>
            <a:ext cx="1076815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/>
              <a:t>Ambulant betreute</a:t>
            </a:r>
          </a:p>
          <a:p>
            <a:r>
              <a:rPr lang="de-DE" sz="1400" dirty="0"/>
              <a:t>Pflege-WG</a:t>
            </a:r>
          </a:p>
          <a:p>
            <a:endParaRPr lang="de-DE" sz="1400" dirty="0"/>
          </a:p>
        </p:txBody>
      </p:sp>
      <p:sp>
        <p:nvSpPr>
          <p:cNvPr id="17" name="Textfeld 2">
            <a:extLst>
              <a:ext uri="{FF2B5EF4-FFF2-40B4-BE49-F238E27FC236}">
                <a16:creationId xmlns:a16="http://schemas.microsoft.com/office/drawing/2014/main" id="{695468CA-2FD8-47FE-BCC6-9F22D4628FA3}"/>
              </a:ext>
            </a:extLst>
          </p:cNvPr>
          <p:cNvSpPr txBox="1"/>
          <p:nvPr/>
        </p:nvSpPr>
        <p:spPr>
          <a:xfrm>
            <a:off x="6857053" y="4800844"/>
            <a:ext cx="1076816" cy="95410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/>
              <a:t>Pflegeheim</a:t>
            </a:r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</p:txBody>
      </p:sp>
      <p:sp>
        <p:nvSpPr>
          <p:cNvPr id="18" name="Textfeld 2">
            <a:extLst>
              <a:ext uri="{FF2B5EF4-FFF2-40B4-BE49-F238E27FC236}">
                <a16:creationId xmlns:a16="http://schemas.microsoft.com/office/drawing/2014/main" id="{695468CA-2FD8-47FE-BCC6-9F22D4628FA3}"/>
              </a:ext>
            </a:extLst>
          </p:cNvPr>
          <p:cNvSpPr txBox="1"/>
          <p:nvPr/>
        </p:nvSpPr>
        <p:spPr>
          <a:xfrm>
            <a:off x="8026328" y="4800844"/>
            <a:ext cx="1454932" cy="13849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/>
              <a:t>Tiny-House Konzept</a:t>
            </a:r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  <a:p>
            <a:endParaRPr lang="de-DE" sz="1400" dirty="0"/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F7C7A2B-A32A-4CE6-808C-9F98328D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7C90-EAC6-4FB7-B308-D5D7D53CF889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8774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639A3B-BDA2-4C8D-878D-C0403C995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122" y="356880"/>
            <a:ext cx="10515600" cy="1325563"/>
          </a:xfrm>
        </p:spPr>
        <p:txBody>
          <a:bodyPr>
            <a:noAutofit/>
          </a:bodyPr>
          <a:lstStyle/>
          <a:p>
            <a:r>
              <a:rPr lang="de-DE" sz="3200" b="1" dirty="0">
                <a:solidFill>
                  <a:srgbClr val="C00000"/>
                </a:solidFill>
              </a:rPr>
              <a:t>Aktueller dringender Bedarf </a:t>
            </a:r>
            <a:br>
              <a:rPr lang="de-DE" sz="3200" b="1" dirty="0">
                <a:solidFill>
                  <a:srgbClr val="C00000"/>
                </a:solidFill>
              </a:rPr>
            </a:br>
            <a:r>
              <a:rPr lang="de-DE" sz="3200" b="1" dirty="0">
                <a:solidFill>
                  <a:srgbClr val="C00000"/>
                </a:solidFill>
              </a:rPr>
              <a:t>( spätestens in den nächsten 5 Jahren) in Öschingen:</a:t>
            </a:r>
            <a:br>
              <a:rPr lang="de-DE" sz="3200" b="1" dirty="0">
                <a:solidFill>
                  <a:srgbClr val="C00000"/>
                </a:solidFill>
              </a:rPr>
            </a:br>
            <a:endParaRPr lang="de-DE" sz="3200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7361C7-F470-46B9-A56B-473243182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122" y="1708872"/>
            <a:ext cx="10515600" cy="4351338"/>
          </a:xfrm>
        </p:spPr>
        <p:txBody>
          <a:bodyPr/>
          <a:lstStyle/>
          <a:p>
            <a:r>
              <a:rPr lang="de-DE" dirty="0"/>
              <a:t>Barrierefreie Wohnungen  - </a:t>
            </a:r>
            <a:r>
              <a:rPr lang="de-DE" b="1" dirty="0">
                <a:solidFill>
                  <a:srgbClr val="00B0F0"/>
                </a:solidFill>
              </a:rPr>
              <a:t>15 Menschen</a:t>
            </a:r>
          </a:p>
          <a:p>
            <a:r>
              <a:rPr lang="de-DE" dirty="0"/>
              <a:t>Wohnen in einer Hausgemeinschaft – </a:t>
            </a:r>
            <a:r>
              <a:rPr lang="de-DE" b="1" dirty="0">
                <a:solidFill>
                  <a:srgbClr val="00B0F0"/>
                </a:solidFill>
              </a:rPr>
              <a:t>13 Menschen</a:t>
            </a:r>
          </a:p>
          <a:p>
            <a:r>
              <a:rPr lang="de-DE" dirty="0"/>
              <a:t>Wohngemeinschaft für Junge und Alte- </a:t>
            </a:r>
            <a:r>
              <a:rPr lang="de-DE" b="1" dirty="0">
                <a:solidFill>
                  <a:srgbClr val="00B0F0"/>
                </a:solidFill>
              </a:rPr>
              <a:t>10 Menschen</a:t>
            </a:r>
          </a:p>
          <a:p>
            <a:r>
              <a:rPr lang="de-DE" b="1" dirty="0"/>
              <a:t>Pflegeeinrichtung/WG – </a:t>
            </a:r>
            <a:r>
              <a:rPr lang="de-DE" b="1" dirty="0">
                <a:solidFill>
                  <a:srgbClr val="00B0F0"/>
                </a:solidFill>
              </a:rPr>
              <a:t>13 Menschen</a:t>
            </a:r>
          </a:p>
          <a:p>
            <a:r>
              <a:rPr lang="de-DE" dirty="0"/>
              <a:t>Tiny-House – </a:t>
            </a:r>
            <a:r>
              <a:rPr lang="de-DE" b="1" dirty="0">
                <a:solidFill>
                  <a:srgbClr val="00B0F0"/>
                </a:solidFill>
              </a:rPr>
              <a:t>16 Menschen</a:t>
            </a:r>
          </a:p>
          <a:p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864EF16-0F1A-4BD9-872C-FA2806AB8FF8}"/>
              </a:ext>
            </a:extLst>
          </p:cNvPr>
          <p:cNvSpPr txBox="1"/>
          <p:nvPr/>
        </p:nvSpPr>
        <p:spPr>
          <a:xfrm rot="11987695" flipV="1">
            <a:off x="7660870" y="3792207"/>
            <a:ext cx="4228724" cy="25237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de-DE" sz="2800" b="1" dirty="0"/>
              <a:t>Es gibt einen aktuellen Bedarf an Pflege</a:t>
            </a:r>
          </a:p>
          <a:p>
            <a:endParaRPr lang="de-DE" sz="2800" b="1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de-DE" sz="2800" b="1" dirty="0"/>
              <a:t>Aktueller Wunsch nach anderen Wohnformen</a:t>
            </a:r>
          </a:p>
          <a:p>
            <a:pPr marL="285750" indent="-285750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9251BF2-0F6F-403D-9E90-EBD601F06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3A7C90-EAC6-4FB7-B308-D5D7D53CF889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21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472</Words>
  <Application>Microsoft Office PowerPoint</Application>
  <PresentationFormat>Breitbild</PresentationFormat>
  <Paragraphs>106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</vt:lpstr>
      <vt:lpstr>Auswertung der Bürgerbefragung Öschingen</vt:lpstr>
      <vt:lpstr>PowerPoint-Präsentation</vt:lpstr>
      <vt:lpstr>Auswertung unserer Bürgerbefragung 2020</vt:lpstr>
      <vt:lpstr>PowerPoint-Präsentation</vt:lpstr>
      <vt:lpstr>PowerPoint-Präsentation</vt:lpstr>
      <vt:lpstr>Thema: Wohnen</vt:lpstr>
      <vt:lpstr>Wie sieht Ihre jetzige Wohnsituation aus?</vt:lpstr>
      <vt:lpstr>PowerPoint-Präsentation</vt:lpstr>
      <vt:lpstr>Aktueller dringender Bedarf  ( spätestens in den nächsten 5 Jahren) in Öschingen: </vt:lpstr>
      <vt:lpstr>www.lebenswertes-oeschingen.de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Auswertung der Bürgerbefragung Öschingen</dc:title>
  <dc:creator>sonja kunze</dc:creator>
  <cp:lastModifiedBy>Sonja Kunze</cp:lastModifiedBy>
  <cp:revision>39</cp:revision>
  <cp:lastPrinted>2020-11-26T15:51:17Z</cp:lastPrinted>
  <dcterms:created xsi:type="dcterms:W3CDTF">2020-11-26T09:58:07Z</dcterms:created>
  <dcterms:modified xsi:type="dcterms:W3CDTF">2022-03-22T08:26:07Z</dcterms:modified>
</cp:coreProperties>
</file>