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50" r:id="rId3"/>
    <p:sldId id="353" r:id="rId4"/>
    <p:sldId id="355" r:id="rId5"/>
    <p:sldId id="354" r:id="rId6"/>
    <p:sldId id="356" r:id="rId7"/>
    <p:sldId id="357" r:id="rId8"/>
    <p:sldId id="358" r:id="rId9"/>
    <p:sldId id="359" r:id="rId10"/>
    <p:sldId id="364" r:id="rId11"/>
    <p:sldId id="362" r:id="rId12"/>
    <p:sldId id="360" r:id="rId13"/>
    <p:sldId id="361" r:id="rId14"/>
    <p:sldId id="363" r:id="rId15"/>
    <p:sldId id="335" r:id="rId16"/>
    <p:sldId id="365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9EB35-6F22-426D-970E-236C14F65B8B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700D-3DAA-4FA4-A76E-8D953545E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13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EB248-EC81-0187-F159-7FCF142B1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DEC16E-82ED-DDAC-626D-ED9119058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D5ADF1-2C16-8E4D-D226-578318C1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57E0-DBC5-4627-BB44-3E90386BC1A8}" type="datetime1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A85A71-B4F8-EC7F-3CDC-323AA22E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C6E94F-FFD7-24B6-433F-BC5E816E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B9C6-F283-43FB-A2D3-006F11D89C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50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49F97-F4C2-D34E-C917-DA530A2C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1441D80-139D-5A32-78E9-6A7C1D2C4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0E13F6-2F87-364A-944F-49DE7301A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ACE3-3757-4784-8ACA-F3536994E3EB}" type="datetime1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6BE9AF-CACE-3424-D96B-46773790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1A0390-5E72-6F0B-9F6B-F18F7DD3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B9C6-F283-43FB-A2D3-006F11D89C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43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9A1019F-043E-1F9C-E837-1BE1063AE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5AC6A11-55DA-13AE-9F41-26DE70C3F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A34D2C-8A1E-9300-5EE5-4080FFA0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0198-F0C3-4D6C-A3EF-8B5BCB582CF2}" type="datetime1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100A9F-872E-FF26-8563-0AB41E72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E6352C-EE99-8470-09C3-79735C75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B9C6-F283-43FB-A2D3-006F11D89C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3EC35-6AE1-54DC-2EDA-BFE627921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5CC4913-B98F-5620-4537-99752334D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55D6E1-AC74-4126-51F7-9C161E02C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AD79-D920-4DC8-819E-D8D60C6EE0E5}" type="datetime1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676605-DCDB-78D4-BA99-0D87E0AB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F95D99-8A9F-4A04-9629-2EA51512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CE7D-E77B-F14E-B0AA-5C853E2741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84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60D5A-89D5-FE8E-FA6F-BD6D11AE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E96C3E-4908-1C42-62D8-9AEFF1CEF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61449C-6160-86E7-CA01-2ED13F54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8DC8-C342-48F1-AC7C-F9BE6529BE75}" type="datetime1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7C2813-CAA8-4DEA-3A5E-89EFE26B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584EAD-6CA0-56D8-231D-02274EA3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CE7D-E77B-F14E-B0AA-5C853E2741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170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72B29-CFA0-FD50-E2F8-AABC765FF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EB9A13-A0E1-50F7-2DAC-17F18EABB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9ACE28-45CA-FDCA-1B91-B58A37388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62A0-0A61-4282-8EDB-B90A1F376327}" type="datetime1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AB94A0-A04C-A3D2-AE92-82074E24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C69284-9FDE-B1A4-3185-583263D0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CE7D-E77B-F14E-B0AA-5C853E2741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946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04857-8F97-F137-0874-C08963BE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3BC3BC-02AB-8C5F-F923-FDF29B311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976038-1729-299D-BFE7-E36BCE1C5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50580F-ED5C-14FF-6AE8-B50510A54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B190-E26F-4CA6-BC86-BC2E7F726302}" type="datetime1">
              <a:rPr lang="de-DE" smtClean="0"/>
              <a:t>01.12.2023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511E98F-FDF1-95ED-35E5-9AAB4DFC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527D11-B3C7-24E3-BC9D-683908F2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CE7D-E77B-F14E-B0AA-5C853E2741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474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4CB64-931F-E1DD-A581-A9DCE83B7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BE5CDE-F5B5-F5B2-2DF7-455E5744C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3BF6FC-379A-1057-33C3-346DC84BA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F9D845-0C75-AE52-4223-AA31D7813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8F57159-52E3-1D93-AB52-E8107A570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F97C157-C2E8-7FBB-4E81-17F63A5D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4215-DA9A-41D5-8C00-34774061A3F2}" type="datetime1">
              <a:rPr lang="de-DE" smtClean="0"/>
              <a:t>01.12.2023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E997185-7283-6A48-1755-6A6ED786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BB49E8C-4212-E616-6D67-96808DF1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CE7D-E77B-F14E-B0AA-5C853E2741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352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0424A-D940-31AB-1F5C-0D85031C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2338AC-19C1-E2C7-2B65-F4C98D6A9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26BB-7170-446D-BD88-FA466AE45337}" type="datetime1">
              <a:rPr lang="de-DE" smtClean="0"/>
              <a:t>01.12.2023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F6BDA7-10CC-3A37-A4DE-831AB3D2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6F6F7D-1839-DF4A-E2E0-F55276B7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CE7D-E77B-F14E-B0AA-5C853E2741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181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C8182C8-B80E-BA7D-C09F-3CA3D7D3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9C2F-BAEC-4A46-9292-DD141AD6CF55}" type="datetime1">
              <a:rPr lang="de-DE" smtClean="0"/>
              <a:t>01.12.2023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31F139-F4F4-ADB7-409E-96C1CCD30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93C805-B13B-3678-7912-4AB3A58F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CE7D-E77B-F14E-B0AA-5C853E2741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513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77584-7420-72A4-AD76-874C5498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275F63-E756-07B9-9A6E-46C5E4A99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0B8B85-D372-04AD-8581-11FCB4861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47E882-A98B-A831-0D4B-9FBED7AC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D468-17E1-4F50-9256-182E032F47A6}" type="datetime1">
              <a:rPr lang="de-DE" smtClean="0"/>
              <a:t>01.12.2023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8BFC6-658F-51FB-1688-CC437137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1E3D1-FFAE-66B6-AD25-E0751402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CE7D-E77B-F14E-B0AA-5C853E2741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38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E2F0E-06C7-721B-FCF9-A3D531470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157BB7-2086-4C2A-30F6-A1D7C63B5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6ABE49-B2E7-9D17-2005-8B33CD4A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ED13-FA81-4CDA-910F-B03245B168A3}" type="datetime1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775B9C-BC87-C8C7-4993-603816E5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848D70-1A50-C84B-3CC3-942FDC0A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B9C6-F283-43FB-A2D3-006F11D89C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350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F3F2A-69CE-BF67-9FD3-D8E2FEF5C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D925152-C062-C718-A240-3460B0757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996982-CE2A-0F8A-4358-3690D7799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139263-2EBF-7437-444B-D3F5FF7D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882B-1561-4BF7-9801-33D20CF2E1B3}" type="datetime1">
              <a:rPr lang="de-DE" smtClean="0"/>
              <a:t>01.12.2023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D895C-C7BD-12C6-5B59-F86C0CF4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275812B-0262-A044-AFB7-D5C6A4A2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CE7D-E77B-F14E-B0AA-5C853E2741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770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00CA7-B189-EE66-6653-1F0E2C278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79C1EFE-0B6A-3AD3-704F-C92B3525B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F4D43A-11C2-CA84-F40B-73FC4A48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77DA-674A-4AF1-8A64-B08D2301233C}" type="datetime1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6A40D1-FAC5-7852-4F50-83F32865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478DEF-E9A8-EF8A-1D74-D9F38241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CE7D-E77B-F14E-B0AA-5C853E2741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023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CCEB207-A925-BB02-EDFB-480FB7E62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18D8987-C28A-BF72-2DB9-F54826227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730C63-C906-2FAB-6C5C-5522C345D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CB9C-1C4A-421B-8227-C0D40FC6BC54}" type="datetime1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C1EDDE-9C8B-6E4C-6AF1-A5FF9E65B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B82D39-C2E2-5C40-0939-708D2708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CE7D-E77B-F14E-B0AA-5C853E2741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59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DD2A7-2612-B9FD-361F-2D43814FD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7E6A6E-FB4F-99D7-7F4B-0A468D765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BBA3C8-F227-B7BB-D6F0-C38B782B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2D6E-8F04-4E3F-9F24-ABC385417158}" type="datetime1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5AF363-CA19-14D9-5AB1-8A61506F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1B7092-1072-5246-7B0A-4692CB1F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B9C6-F283-43FB-A2D3-006F11D89C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7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48F36-979A-89AB-88A2-60B3B39B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EFB355-CEC3-78FA-8294-77C99C326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468996-F5DA-81B3-EB41-1317132B6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590775-6D09-0061-667D-6683C078C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CA83-3A71-43AD-83BA-2E5E53ECC0CB}" type="datetime1">
              <a:rPr lang="de-DE" smtClean="0"/>
              <a:t>01.12.2023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A0035B-8F64-6354-7E01-940732C3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02FF10-037F-2629-D3E2-E4827416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B9C6-F283-43FB-A2D3-006F11D89C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96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B7043-F77E-4E60-267C-206B82082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07C3C1-CCDB-DAC0-EB39-ADAC60B89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FA7616-5B18-36B6-8147-AAB641661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A4DF96-9D61-DBF9-BE95-40719CF1E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EF2429-BB1E-CBD9-F113-AA3641944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AEE79BD-B51B-48E8-4522-C125E030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10A7-5393-4A0E-B2BA-0948CDE622FF}" type="datetime1">
              <a:rPr lang="de-DE" smtClean="0"/>
              <a:t>01.12.2023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4106064-F85B-4BC3-FDA7-E2DE56705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882A9DF-792C-CCFC-F8D8-FC5C7B24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B9C6-F283-43FB-A2D3-006F11D89C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92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6DF47-0DAD-8082-8B40-4C8EA6157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36F602-300B-0FA9-BE53-5F866373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2D23-6AE7-4EF4-B141-3020A9540D80}" type="datetime1">
              <a:rPr lang="de-DE" smtClean="0"/>
              <a:t>01.12.2023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F5C323-D56E-C061-413C-55785DC1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C3DD03-5AF7-730D-F6C3-B07E09C1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B9C6-F283-43FB-A2D3-006F11D89C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45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CDB336-F4BA-57ED-CE14-B1EB6171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5FA4-874A-4AE3-B549-E41B2A7CF21D}" type="datetime1">
              <a:rPr lang="de-DE" smtClean="0"/>
              <a:t>01.12.2023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90E536-A6DD-1EC2-33CB-47195735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9510D2-0B83-7750-8848-2D892B1CB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B9C6-F283-43FB-A2D3-006F11D89C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44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4E9879-9DE8-DD2F-1CBD-A5C0805F7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76D9F0-AD2B-3D89-386E-E35A3FA8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2BF678-1A1E-F127-853E-BF7A3E361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953DE7-7C34-57EC-D7A7-3E17BD25D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0605-9FC6-4B89-8A27-CFDB394F4736}" type="datetime1">
              <a:rPr lang="de-DE" smtClean="0"/>
              <a:t>01.12.2023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CB4670E-B42D-641F-95BC-9F9D9406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2FAA0B-0F56-0A78-F680-49FBE2CF8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B9C6-F283-43FB-A2D3-006F11D89C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86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D14AE-8266-08FE-3B88-C9B74511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23EFC3-2287-927B-7510-28E6E579D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617F3E-4B28-4829-6755-9F6DC5E3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C67E1B-1C97-43B2-11E0-72C871C7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4320-18FA-46F8-952C-A8173E817CDE}" type="datetime1">
              <a:rPr lang="de-DE" smtClean="0"/>
              <a:t>01.12.2023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27CDE2C-3605-DFEC-F3F0-B1B90432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4C7CB8-59CE-0DE0-A997-5D26E95D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B9C6-F283-43FB-A2D3-006F11D89C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70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77F17C-30C9-7C04-3F5A-D9F893A2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AF6FAE-7B42-C1C9-6FF6-58B68DE49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5B3638-B92C-09FE-C999-1881334B8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E8D83-E112-4090-8FEE-FD62A666F10D}" type="datetime1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7599DA-5FB6-EC5F-39DE-1431339A0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Gemeinderatssitzung 08.05.23/Ausw. Quartiersimpulse/SK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66C953-0283-40BD-A463-8BB707FDF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5B9C6-F283-43FB-A2D3-006F11D89C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04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F57687-9CF9-5B9A-F0B4-0D36E4318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6C6292-D103-0B2D-0A38-703ED31C4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645394-14C7-913C-223B-950BF605D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9065A-DFFD-4B0F-8AE6-61C023A46374}" type="datetime1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3EA832-869A-5EF2-0CC0-D00207EF9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Gemeinderatssitzung 08.05.23/Ausw. Quartiersimpulse/SK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4071AF-6ECB-F455-7013-4ADD27E1C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1CE7D-E77B-F14E-B0AA-5C853E2741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63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4">
            <a:extLst>
              <a:ext uri="{FF2B5EF4-FFF2-40B4-BE49-F238E27FC236}">
                <a16:creationId xmlns:a16="http://schemas.microsoft.com/office/drawing/2014/main" id="{A8330FFF-220B-4F57-B0AE-84B480DBC8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/>
          <a:srcRect l="11344" t="19673" r="17859" b="8589"/>
          <a:stretch>
            <a:fillRect/>
          </a:stretch>
        </p:blipFill>
        <p:spPr bwMode="auto">
          <a:xfrm>
            <a:off x="1261764" y="0"/>
            <a:ext cx="3203877" cy="205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0E4C6B9D-31CF-4804-8C3B-D282F67B0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6" r="-3" b="-3"/>
          <a:stretch/>
        </p:blipFill>
        <p:spPr>
          <a:xfrm>
            <a:off x="8744505" y="3866694"/>
            <a:ext cx="2184582" cy="2387974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404CF4B-4374-4C37-9236-D1A73E58E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897" y="395069"/>
            <a:ext cx="4313575" cy="15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FFC9EFD-75F0-409A-8020-33F21B112D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8" y="4419734"/>
            <a:ext cx="6665079" cy="1213775"/>
          </a:xfrm>
          <a:prstGeom prst="rect">
            <a:avLst/>
          </a:prstGeom>
        </p:spPr>
      </p:pic>
      <p:sp>
        <p:nvSpPr>
          <p:cNvPr id="8" name="Pfeil: nach oben gekrümmt 7">
            <a:extLst>
              <a:ext uri="{FF2B5EF4-FFF2-40B4-BE49-F238E27FC236}">
                <a16:creationId xmlns:a16="http://schemas.microsoft.com/office/drawing/2014/main" id="{3E63CD42-0681-4823-8E99-5AAFACEA6B98}"/>
              </a:ext>
            </a:extLst>
          </p:cNvPr>
          <p:cNvSpPr/>
          <p:nvPr/>
        </p:nvSpPr>
        <p:spPr>
          <a:xfrm>
            <a:off x="5605135" y="5931824"/>
            <a:ext cx="2683150" cy="493060"/>
          </a:xfrm>
          <a:prstGeom prst="curved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Pfeil: nach oben gekrümmt 9">
            <a:extLst>
              <a:ext uri="{FF2B5EF4-FFF2-40B4-BE49-F238E27FC236}">
                <a16:creationId xmlns:a16="http://schemas.microsoft.com/office/drawing/2014/main" id="{057AEB63-9B5C-4EE6-99CC-16140707BF5A}"/>
              </a:ext>
            </a:extLst>
          </p:cNvPr>
          <p:cNvSpPr/>
          <p:nvPr/>
        </p:nvSpPr>
        <p:spPr>
          <a:xfrm rot="16468280">
            <a:off x="10130071" y="2977889"/>
            <a:ext cx="2510472" cy="493060"/>
          </a:xfrm>
          <a:prstGeom prst="curved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Pfeil: nach oben gekrümmt 10">
            <a:extLst>
              <a:ext uri="{FF2B5EF4-FFF2-40B4-BE49-F238E27FC236}">
                <a16:creationId xmlns:a16="http://schemas.microsoft.com/office/drawing/2014/main" id="{A55E3493-FD0B-415B-B768-791895E586EB}"/>
              </a:ext>
            </a:extLst>
          </p:cNvPr>
          <p:cNvSpPr/>
          <p:nvPr/>
        </p:nvSpPr>
        <p:spPr>
          <a:xfrm rot="10800000">
            <a:off x="4720827" y="231974"/>
            <a:ext cx="2840854" cy="493060"/>
          </a:xfrm>
          <a:prstGeom prst="curved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6">
                  <a:lumMod val="50000"/>
                </a:schemeClr>
              </a:solidFill>
              <a:highlight>
                <a:srgbClr val="008000"/>
              </a:highlight>
            </a:endParaRPr>
          </a:p>
        </p:txBody>
      </p:sp>
      <p:sp>
        <p:nvSpPr>
          <p:cNvPr id="12" name="Pfeil: nach oben gekrümmt 11">
            <a:extLst>
              <a:ext uri="{FF2B5EF4-FFF2-40B4-BE49-F238E27FC236}">
                <a16:creationId xmlns:a16="http://schemas.microsoft.com/office/drawing/2014/main" id="{0D104A1F-89DA-48FE-BAE7-0E4C5724B70B}"/>
              </a:ext>
            </a:extLst>
          </p:cNvPr>
          <p:cNvSpPr/>
          <p:nvPr/>
        </p:nvSpPr>
        <p:spPr>
          <a:xfrm rot="6338598">
            <a:off x="193021" y="2637798"/>
            <a:ext cx="2371715" cy="493060"/>
          </a:xfrm>
          <a:prstGeom prst="curved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CE4C774-C3BF-40EC-8124-9782606F373E}"/>
              </a:ext>
            </a:extLst>
          </p:cNvPr>
          <p:cNvSpPr txBox="1"/>
          <p:nvPr/>
        </p:nvSpPr>
        <p:spPr>
          <a:xfrm>
            <a:off x="2362223" y="2719791"/>
            <a:ext cx="7260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QUARTIERSIMPULSE</a:t>
            </a:r>
            <a:r>
              <a:rPr lang="de-DE" sz="2400" b="1" dirty="0">
                <a:solidFill>
                  <a:schemeClr val="accent6">
                    <a:lumMod val="50000"/>
                  </a:schemeClr>
                </a:solidFill>
              </a:rPr>
              <a:t> – ein Impuls für GEMEINSCHAFTLICHES Handeln mit Bürger*innen für Bürger*innen im Quartier MÖSSINGEN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524866" y="1932039"/>
            <a:ext cx="6017342" cy="584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MITEINANDER    IN    MÖSSINGEN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B69F154-2F66-8508-C8D2-626E8BA3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</p:spTree>
    <p:extLst>
      <p:ext uri="{BB962C8B-B14F-4D97-AF65-F5344CB8AC3E}">
        <p14:creationId xmlns:p14="http://schemas.microsoft.com/office/powerpoint/2010/main" val="3144872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82196-58D4-0E68-DF95-0816E034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(Generationsübergreifende) Teilhabe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8D40BC-A526-7850-1FAE-541E8B92C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690688"/>
            <a:ext cx="10604500" cy="46402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Angedachte Angebote der AG Begegnung: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Singen für Menschen, die nicht singen können,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Krabbelgruppe,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Kinder -und Jugendtreff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Mittagstisch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Generationentreff mit Backen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die Angebote sind Beispiele und leben und beenden sich wieder mit ihren Akteuren.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711A22-01F6-C196-8BC8-837427C5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</p:spTree>
    <p:extLst>
      <p:ext uri="{BB962C8B-B14F-4D97-AF65-F5344CB8AC3E}">
        <p14:creationId xmlns:p14="http://schemas.microsoft.com/office/powerpoint/2010/main" val="188917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2BBF2-465A-49AA-9B8C-4340EFA3D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288925"/>
            <a:ext cx="10515600" cy="1325563"/>
          </a:xfrm>
        </p:spPr>
        <p:txBody>
          <a:bodyPr/>
          <a:lstStyle/>
          <a:p>
            <a:r>
              <a:rPr lang="de-DE" sz="3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Leben und Wohnen im Alter 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1C2307-16CE-909C-E37A-159D9EB26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062037"/>
            <a:ext cx="11480800" cy="5476875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D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Unsere Besichtigungen haben uns vor Augen geführt, dass einige Faktoren erfüllt sein müssen, damit ein altersgerechtes, gemeinschaftliches Wohnen gelingen kann: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Spekulationsfreier Wohnraum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Bezahlbarer Wohnraum /sozial gerechtes Wohnen (keine Staffelmieten = sozialhilfefähige Mieten)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Sicherer Wohnraum (das heißt, nicht wegen Eigenbedarf zu kündigen)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96EAFB-A87C-E54F-3569-4E29CB93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</p:spTree>
    <p:extLst>
      <p:ext uri="{BB962C8B-B14F-4D97-AF65-F5344CB8AC3E}">
        <p14:creationId xmlns:p14="http://schemas.microsoft.com/office/powerpoint/2010/main" val="68691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2BBF2-465A-49AA-9B8C-4340EFA3D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288925"/>
            <a:ext cx="10515600" cy="1325563"/>
          </a:xfrm>
        </p:spPr>
        <p:txBody>
          <a:bodyPr/>
          <a:lstStyle/>
          <a:p>
            <a:r>
              <a:rPr lang="de-DE" sz="3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Leben und Wohnen im Alter 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1C2307-16CE-909C-E37A-159D9EB26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836737"/>
            <a:ext cx="11480800" cy="5476875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de-DE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Öffnung ins und fürs Dorf (Angebote wie </a:t>
            </a:r>
            <a:r>
              <a:rPr kumimoji="0" lang="de-DE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Repair</a:t>
            </a:r>
            <a:r>
              <a:rPr kumimoji="0" lang="de-DE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Cafe</a:t>
            </a:r>
            <a:r>
              <a:rPr kumimoji="0" lang="de-DE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gemeinsames Gärtnern, Zugang des Gemeinschaftsraums fürs Dorf für z.B. Feste, Kurse, Kunst usw.)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Leben ums Haus herum (im Dorf und nicht außerhalb platziert)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Rahmenbedingungen für eine gute Kommunikation und Begegnung müssen organisiert werden kann (regelmäßige Treffen, Arbeitsgruppen usw.)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Pflege muss eigenständig gemeinschaftlich unterstützt organisiert werden sie  „läuft nicht einfach mit“ und ist ein eigenständiger Bereich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96EAFB-A87C-E54F-3569-4E29CB93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</p:spTree>
    <p:extLst>
      <p:ext uri="{BB962C8B-B14F-4D97-AF65-F5344CB8AC3E}">
        <p14:creationId xmlns:p14="http://schemas.microsoft.com/office/powerpoint/2010/main" val="1094182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22AA2-0C33-26BE-4D0D-A2B97751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Alten bleiben im Dorf – auch in Öschingen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EDE35D-EDE4-14F2-5039-2B64990B2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08500"/>
          </a:xfrm>
        </p:spPr>
        <p:txBody>
          <a:bodyPr/>
          <a:lstStyle/>
          <a:p>
            <a:pPr marL="0" indent="0">
              <a:buNone/>
            </a:pPr>
            <a:r>
              <a:rPr lang="de-DE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Wir, die Menschen in dieser Gesellschaft benötigen Aufklärung und ein neues Bewusstsein, dass das Ziel – möglichst lange in der vertrauten Umgebung bleiben zu können – ohne ein zivilgesellschaftliches Engagement NICHT erreicht werden kann.</a:t>
            </a:r>
          </a:p>
          <a:p>
            <a:pPr marL="0" indent="0">
              <a:buNone/>
            </a:pPr>
            <a:endParaRPr lang="de-DE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Suche nach einer klugen Weiterentwicklung des bürgerschaftlichen Engagement ist, wie auch in unserer Satzung festgeschrieben, eines unserer Hauptthemen in den nächsten Jahren.</a:t>
            </a:r>
          </a:p>
          <a:p>
            <a:pPr marL="0" indent="0">
              <a:buNone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792455-F0E4-8719-1A39-380C373D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</p:spTree>
    <p:extLst>
      <p:ext uri="{BB962C8B-B14F-4D97-AF65-F5344CB8AC3E}">
        <p14:creationId xmlns:p14="http://schemas.microsoft.com/office/powerpoint/2010/main" val="3370787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8" name="Rectangle 1435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525F13-73DF-DEB9-B45C-6EAEFB40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0" y="1147572"/>
            <a:ext cx="7208519" cy="1989328"/>
          </a:xfrm>
        </p:spPr>
        <p:txBody>
          <a:bodyPr anchor="b">
            <a:normAutofit fontScale="90000"/>
          </a:bodyPr>
          <a:lstStyle/>
          <a:p>
            <a:br>
              <a:rPr lang="de-DE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4000" b="1" dirty="0"/>
              <a:t>Prof. Andreas Kruse</a:t>
            </a:r>
            <a:br>
              <a:rPr lang="de-DE" sz="4000" dirty="0"/>
            </a:br>
            <a:br>
              <a:rPr lang="de-DE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5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4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1A0E66-D710-D639-20DB-2A45C53B6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09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005008-834F-940E-B808-CFA0D9BD6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2466386"/>
            <a:ext cx="6252972" cy="3889963"/>
          </a:xfrm>
        </p:spPr>
        <p:txBody>
          <a:bodyPr>
            <a:normAutofit fontScale="92500"/>
          </a:bodyPr>
          <a:lstStyle/>
          <a:p>
            <a:r>
              <a:rPr lang="de-DE" dirty="0"/>
              <a:t>Mitverantwortliches Leben wird von den meisten älteren Menschen als eine Quelle subjektiv erlebter Zugehörigkeit wie auch von Sinn-Erleben, von positiven Gefühlen, von Lebensgefühl verstanden.</a:t>
            </a:r>
            <a:br>
              <a:rPr lang="de-DE" dirty="0"/>
            </a:br>
            <a:endParaRPr lang="de-DE" dirty="0"/>
          </a:p>
          <a:p>
            <a:r>
              <a:rPr lang="de-DE" dirty="0"/>
              <a:t>Ein aus gesellschaftlicher wie auch aus individueller Sicht gelingendes Alter ist an die Mitverantwortung des Menschen gebunden. 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endParaRPr lang="de-DE" sz="22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D5BF83-588D-4774-1379-056DA644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</p:spTree>
    <p:extLst>
      <p:ext uri="{BB962C8B-B14F-4D97-AF65-F5344CB8AC3E}">
        <p14:creationId xmlns:p14="http://schemas.microsoft.com/office/powerpoint/2010/main" val="296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4DDD5-C53F-59F1-BC4C-3129E9623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00062"/>
            <a:ext cx="10515600" cy="1325563"/>
          </a:xfrm>
        </p:spPr>
        <p:txBody>
          <a:bodyPr>
            <a:normAutofit/>
          </a:bodyPr>
          <a:lstStyle/>
          <a:p>
            <a:r>
              <a:rPr lang="de-DE" b="1" dirty="0"/>
              <a:t>In diesem Sinne  </a:t>
            </a:r>
            <a:r>
              <a:rPr lang="de-DE" dirty="0"/>
              <a:t>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DB9C53-4210-BFE9-7DE2-28A89FF3F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574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bieten wir weiterhin ein „rechtliches Dach“ für </a:t>
            </a:r>
            <a:r>
              <a:rPr lang="de-DE" dirty="0" err="1"/>
              <a:t>Öschinger</a:t>
            </a:r>
            <a:r>
              <a:rPr lang="de-DE" dirty="0"/>
              <a:t>*innen beim Umsetzen ihrer Projektideen im Kontext der „sorgenden Gemeinschaft“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möchten wir weiterhin unsere Mitverantwortung beim Aufbau einer sorgenden Gemeinschaft gerecht </a:t>
            </a:r>
            <a:r>
              <a:rPr lang="de-DE"/>
              <a:t>werden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/>
              <a:t>und </a:t>
            </a:r>
            <a:r>
              <a:rPr lang="de-DE" dirty="0"/>
              <a:t>unser Bürger-</a:t>
            </a:r>
            <a:r>
              <a:rPr lang="de-DE" dirty="0" err="1"/>
              <a:t>Know-How</a:t>
            </a:r>
            <a:r>
              <a:rPr lang="de-DE" dirty="0"/>
              <a:t> und unsere Perspektive mit in die weiteren Planungen für ein altersgerechtes Wohnen in Öschingen - in einem guten Rahmen - einbringen.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D36BB8-92C3-804B-969C-7FDB55F9E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</p:spTree>
    <p:extLst>
      <p:ext uri="{BB962C8B-B14F-4D97-AF65-F5344CB8AC3E}">
        <p14:creationId xmlns:p14="http://schemas.microsoft.com/office/powerpoint/2010/main" val="311275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1" name="Rectangle 1435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525F13-73DF-DEB9-B45C-6EAEFB40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de-DE" sz="5400" dirty="0"/>
              <a:t>Prof. Thomas KLIE</a:t>
            </a:r>
          </a:p>
        </p:txBody>
      </p:sp>
      <p:pic>
        <p:nvPicPr>
          <p:cNvPr id="3074" name="Picture 2" descr="Pflegewissenschaftler wirbt für stärkere Rolle der Kommunen">
            <a:extLst>
              <a:ext uri="{FF2B5EF4-FFF2-40B4-BE49-F238E27FC236}">
                <a16:creationId xmlns:a16="http://schemas.microsoft.com/office/drawing/2014/main" id="{E75DBE12-02E7-632B-1A81-F5484ED42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005008-834F-940E-B808-CFA0D9BD6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248" y="2722834"/>
            <a:ext cx="6602138" cy="3483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200" dirty="0">
                <a:effectLst/>
                <a:latin typeface="Calibri" panose="020F0502020204030204" pitchFamily="34" charset="0"/>
              </a:rPr>
              <a:t>«Der Begriff der Caring Community, der sorgenden Gemeinschaft etabliert sich langsam als politisch aufgegriffener Leitbegriff, für eine neue Weise, </a:t>
            </a:r>
            <a:r>
              <a:rPr lang="de-DE" sz="3200" b="1" dirty="0">
                <a:effectLst/>
                <a:latin typeface="Calibri" panose="020F0502020204030204" pitchFamily="34" charset="0"/>
              </a:rPr>
              <a:t>sozialstaatliche Verantwortung </a:t>
            </a:r>
            <a:r>
              <a:rPr lang="de-DE" sz="3200" dirty="0">
                <a:effectLst/>
                <a:latin typeface="Calibri" panose="020F0502020204030204" pitchFamily="34" charset="0"/>
              </a:rPr>
              <a:t>und </a:t>
            </a:r>
            <a:r>
              <a:rPr lang="de-DE" sz="3200" b="1" dirty="0">
                <a:effectLst/>
                <a:latin typeface="Calibri" panose="020F0502020204030204" pitchFamily="34" charset="0"/>
              </a:rPr>
              <a:t>lokales Engagement</a:t>
            </a:r>
            <a:r>
              <a:rPr lang="de-DE" sz="3200" dirty="0">
                <a:effectLst/>
                <a:latin typeface="Calibri" panose="020F0502020204030204" pitchFamily="34" charset="0"/>
              </a:rPr>
              <a:t> miteinander zu </a:t>
            </a:r>
            <a:r>
              <a:rPr lang="de-DE" sz="3200" b="1" dirty="0">
                <a:effectLst/>
                <a:latin typeface="Calibri" panose="020F0502020204030204" pitchFamily="34" charset="0"/>
              </a:rPr>
              <a:t>verbinden</a:t>
            </a:r>
            <a:r>
              <a:rPr lang="de-DE" sz="3200" dirty="0">
                <a:effectLst/>
                <a:latin typeface="Calibri" panose="020F0502020204030204" pitchFamily="34" charset="0"/>
              </a:rPr>
              <a:t>» </a:t>
            </a:r>
            <a:endParaRPr lang="de-DE" sz="3200" dirty="0">
              <a:effectLst/>
            </a:endParaRPr>
          </a:p>
          <a:p>
            <a:pPr marL="0" indent="0">
              <a:buNone/>
            </a:pPr>
            <a:endParaRPr lang="de-DE" sz="22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F0A926-5D98-A39E-4B5C-068AD230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7762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Gemeinderatssitzung 08.05.23/Ausw. Quartiersimpulse/SK</a:t>
            </a:r>
          </a:p>
        </p:txBody>
      </p:sp>
    </p:spTree>
    <p:extLst>
      <p:ext uri="{BB962C8B-B14F-4D97-AF65-F5344CB8AC3E}">
        <p14:creationId xmlns:p14="http://schemas.microsoft.com/office/powerpoint/2010/main" val="168236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600BD1-BC13-A147-B3B5-26082DF8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7" y="620172"/>
            <a:ext cx="4578752" cy="4461163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rgbClr val="FFFFFF"/>
                </a:solidFill>
              </a:rPr>
              <a:t>Quartiersimpulse</a:t>
            </a:r>
            <a:br>
              <a:rPr lang="de-DE" sz="3600" dirty="0">
                <a:solidFill>
                  <a:srgbClr val="FFFFFF"/>
                </a:solidFill>
              </a:rPr>
            </a:br>
            <a:br>
              <a:rPr lang="de-DE" sz="3600" dirty="0">
                <a:solidFill>
                  <a:srgbClr val="FFFFFF"/>
                </a:solidFill>
              </a:rPr>
            </a:br>
            <a:r>
              <a:rPr lang="de-DE" sz="3600" dirty="0">
                <a:solidFill>
                  <a:srgbClr val="FFFFFF"/>
                </a:solidFill>
              </a:rPr>
              <a:t>15.03.21-14.03.23</a:t>
            </a:r>
            <a:br>
              <a:rPr lang="de-DE" sz="3600" dirty="0">
                <a:solidFill>
                  <a:srgbClr val="FFFFFF"/>
                </a:solidFill>
              </a:rPr>
            </a:br>
            <a:endParaRPr lang="de-DE" sz="36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CF5F96-FD11-174E-89CD-1BB0158A9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228600"/>
            <a:ext cx="7317972" cy="650748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b="1" u="sng" dirty="0"/>
              <a:t>INFORMIEREN, SENSIBILISIEREN  </a:t>
            </a:r>
            <a:r>
              <a:rPr lang="de-DE" sz="1800" dirty="0"/>
              <a:t>(Sept.2020 – Okt. 2021)</a:t>
            </a:r>
          </a:p>
          <a:p>
            <a:pPr marL="0" indent="0">
              <a:buNone/>
            </a:pPr>
            <a:endParaRPr lang="de-DE" sz="1100" b="1" u="sng" dirty="0"/>
          </a:p>
          <a:p>
            <a:pPr marL="0" indent="0">
              <a:buNone/>
            </a:pPr>
            <a:endParaRPr lang="de-DE" sz="1100" b="1" u="sng" dirty="0"/>
          </a:p>
          <a:p>
            <a:pPr marL="0" indent="0">
              <a:buNone/>
            </a:pPr>
            <a:endParaRPr lang="de-DE" sz="1100" b="1" u="sng" dirty="0"/>
          </a:p>
          <a:p>
            <a:pPr marL="0" indent="0">
              <a:buNone/>
            </a:pPr>
            <a:endParaRPr lang="de-DE" sz="1100" b="1" u="sng" dirty="0"/>
          </a:p>
          <a:p>
            <a:r>
              <a:rPr lang="de-DE" sz="2600" dirty="0"/>
              <a:t>Auftaktveranstaltung: Wollen wir den Aufbau einer sorgenden Gemeinschaft wagen? </a:t>
            </a:r>
          </a:p>
          <a:p>
            <a:pPr marL="0" indent="0">
              <a:buNone/>
            </a:pPr>
            <a:r>
              <a:rPr lang="de-DE" sz="1800" dirty="0"/>
              <a:t>(Bsp. Seniorengenossenschaft Riedlingen) (09/20)</a:t>
            </a:r>
          </a:p>
          <a:p>
            <a:r>
              <a:rPr lang="de-DE" sz="2600" dirty="0"/>
              <a:t>Bürgerbefragung (11/20)</a:t>
            </a:r>
          </a:p>
          <a:p>
            <a:r>
              <a:rPr lang="de-DE" sz="2600" dirty="0"/>
              <a:t>Juni Aktionswochen – unterwegs im Dorf – 4 intensive Wochen (06/21)</a:t>
            </a:r>
          </a:p>
          <a:p>
            <a:r>
              <a:rPr lang="de-DE" sz="2600" dirty="0"/>
              <a:t>Bürgerveranstaltung als Start der Arbeitsgruppen (10/21)</a:t>
            </a:r>
          </a:p>
          <a:p>
            <a:pPr marL="0" indent="0">
              <a:buNone/>
            </a:pPr>
            <a:endParaRPr lang="de-DE" sz="2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7C5B3C-5E70-6FE5-09A3-0C8829E15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Gemeinderatssitzung 08.05.23/Ausw. Quartiersimpulse/SK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79163CB-72BE-AF65-05E8-9043EE643E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t="12629" r="6204"/>
          <a:stretch/>
        </p:blipFill>
        <p:spPr>
          <a:xfrm>
            <a:off x="112271" y="3962400"/>
            <a:ext cx="4114800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6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6" name="Rectangle 1434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525F13-73DF-DEB9-B45C-6EAEFB40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de-DE" sz="5400"/>
              <a:t>Leitmotiv</a:t>
            </a:r>
          </a:p>
        </p:txBody>
      </p:sp>
      <p:sp>
        <p:nvSpPr>
          <p:cNvPr id="1434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005008-834F-940E-B808-CFA0D9BD6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/>
              <a:t>“Sei du selbst die Veränderung, die du dir wünschst für diese Welt.” </a:t>
            </a:r>
          </a:p>
          <a:p>
            <a:pPr marL="0" indent="0">
              <a:buNone/>
            </a:pPr>
            <a:r>
              <a:rPr lang="de-DE" sz="2200" dirty="0"/>
              <a:t>— Mahatma Gandhi </a:t>
            </a:r>
          </a:p>
          <a:p>
            <a:endParaRPr lang="de-DE" sz="22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F0A926-5D98-A39E-4B5C-068AD230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Gemeinderatssitzung 08.05.23/Ausw. Quartiersimpulse/SK</a:t>
            </a:r>
          </a:p>
        </p:txBody>
      </p:sp>
    </p:spTree>
    <p:extLst>
      <p:ext uri="{BB962C8B-B14F-4D97-AF65-F5344CB8AC3E}">
        <p14:creationId xmlns:p14="http://schemas.microsoft.com/office/powerpoint/2010/main" val="269600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600BD1-BC13-A147-B3B5-26082DF8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7" y="620172"/>
            <a:ext cx="4578752" cy="4461163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rgbClr val="FFFFFF"/>
                </a:solidFill>
              </a:rPr>
              <a:t>Quartiersimpulse</a:t>
            </a:r>
            <a:br>
              <a:rPr lang="de-DE" sz="3600" dirty="0">
                <a:solidFill>
                  <a:srgbClr val="FFFFFF"/>
                </a:solidFill>
              </a:rPr>
            </a:br>
            <a:br>
              <a:rPr lang="de-DE" sz="3600" dirty="0">
                <a:solidFill>
                  <a:srgbClr val="FFFFFF"/>
                </a:solidFill>
              </a:rPr>
            </a:br>
            <a:r>
              <a:rPr lang="de-DE" sz="3600" dirty="0">
                <a:solidFill>
                  <a:srgbClr val="FFFFFF"/>
                </a:solidFill>
              </a:rPr>
              <a:t>15.03.21-14.03.23</a:t>
            </a:r>
            <a:br>
              <a:rPr lang="de-DE" sz="3600" dirty="0">
                <a:solidFill>
                  <a:srgbClr val="FFFFFF"/>
                </a:solidFill>
              </a:rPr>
            </a:br>
            <a:endParaRPr lang="de-DE" sz="36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CF5F96-FD11-174E-89CD-1BB0158A9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228600"/>
            <a:ext cx="7317972" cy="650748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b="1" u="sng" dirty="0"/>
              <a:t>SONDIEREN UND FOKUSSIEREN </a:t>
            </a:r>
            <a:r>
              <a:rPr lang="de-DE" sz="1800" dirty="0"/>
              <a:t>(Okt. 2021 – März 23)</a:t>
            </a:r>
          </a:p>
          <a:p>
            <a:pPr marL="0" indent="0">
              <a:buNone/>
            </a:pPr>
            <a:endParaRPr lang="de-DE" sz="1100" b="1" u="sng" dirty="0"/>
          </a:p>
          <a:p>
            <a:pPr marL="0" indent="0">
              <a:buNone/>
            </a:pPr>
            <a:endParaRPr lang="de-DE" sz="1100" b="1" u="sng" dirty="0"/>
          </a:p>
          <a:p>
            <a:pPr marL="0" indent="0">
              <a:buNone/>
            </a:pPr>
            <a:endParaRPr lang="de-DE" sz="1100" b="1" u="sng" dirty="0"/>
          </a:p>
          <a:p>
            <a:pPr lvl="0"/>
            <a:r>
              <a:rPr lang="de-DE" dirty="0"/>
              <a:t>Fokus: Ausbau und Stärkung ambulanter Unterstützungsnetzwerke </a:t>
            </a:r>
          </a:p>
          <a:p>
            <a:pPr lvl="0"/>
            <a:r>
              <a:rPr lang="de-DE" dirty="0"/>
              <a:t>Fokus: Generationsübergreifende Teilhabe</a:t>
            </a:r>
          </a:p>
          <a:p>
            <a:pPr lvl="0"/>
            <a:r>
              <a:rPr lang="de-DE" dirty="0"/>
              <a:t>Fokus: Leben und Wohnen im Alter </a:t>
            </a:r>
          </a:p>
          <a:p>
            <a:pPr lvl="0"/>
            <a:r>
              <a:rPr lang="de-DE" dirty="0"/>
              <a:t>Fokus: Die Alten bleiben im Dorf – auch in Öschingen</a:t>
            </a:r>
          </a:p>
          <a:p>
            <a:pPr marL="0" indent="0">
              <a:buNone/>
            </a:pPr>
            <a:endParaRPr lang="de-DE" sz="2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7C5B3C-5E70-6FE5-09A3-0C8829E15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Gemeinderatssitzung 08.05.23/Ausw. Quartiersimpulse/SK</a:t>
            </a:r>
          </a:p>
        </p:txBody>
      </p:sp>
    </p:spTree>
    <p:extLst>
      <p:ext uri="{BB962C8B-B14F-4D97-AF65-F5344CB8AC3E}">
        <p14:creationId xmlns:p14="http://schemas.microsoft.com/office/powerpoint/2010/main" val="120386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4A0B9-3A97-DAB5-DDC8-EE39620B9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65125"/>
            <a:ext cx="11569700" cy="1325563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+mn-lt"/>
              </a:rPr>
              <a:t>Ausbau und Stärkung ambulanter Unterstützungsnetzwerke </a:t>
            </a:r>
            <a:br>
              <a:rPr lang="de-DE" dirty="0"/>
            </a:b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CBF30A1-1455-4E27-5AC1-AD1B17C6B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44" y="1837476"/>
            <a:ext cx="4029122" cy="2686081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58769C-5629-0870-0190-27F5EBBC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0381C1-FEA5-C228-A1A2-71E7A3A10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4" y="1837476"/>
            <a:ext cx="3914883" cy="391488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48622DB-977B-46CB-71CF-C52759002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13" y="1716622"/>
            <a:ext cx="3376273" cy="337627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C1159DD-0B13-A3D8-37F1-F4DD08DCDC92}"/>
              </a:ext>
            </a:extLst>
          </p:cNvPr>
          <p:cNvSpPr txBox="1"/>
          <p:nvPr/>
        </p:nvSpPr>
        <p:spPr>
          <a:xfrm>
            <a:off x="9031287" y="5314893"/>
            <a:ext cx="248761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Geschickte Hände Öschingen</a:t>
            </a:r>
          </a:p>
        </p:txBody>
      </p:sp>
    </p:spTree>
    <p:extLst>
      <p:ext uri="{BB962C8B-B14F-4D97-AF65-F5344CB8AC3E}">
        <p14:creationId xmlns:p14="http://schemas.microsoft.com/office/powerpoint/2010/main" val="10417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F2F88-54E3-A586-8FED-C4C13904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1" y="339432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+mn-lt"/>
              </a:rPr>
              <a:t>Schulungen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497B9EA-198B-FED9-F3BF-F4CF88C8E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0" y="499270"/>
            <a:ext cx="5436393" cy="5436393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BD7E8C-2038-9311-83F5-47284531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699ED0-37DA-E6CA-154D-DFE49971C23F}"/>
              </a:ext>
            </a:extLst>
          </p:cNvPr>
          <p:cNvSpPr txBox="1"/>
          <p:nvPr/>
        </p:nvSpPr>
        <p:spPr>
          <a:xfrm>
            <a:off x="508000" y="1575503"/>
            <a:ext cx="5109370" cy="4621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05. 03.22– erste Hilfe Kurs mit dem DRK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29.06.22 – Kurzseminar Stress mit Sandra </a:t>
            </a:r>
            <a:r>
              <a:rPr lang="de-D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Karael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28.09.22 – Miteinander aktiv mit </a:t>
            </a:r>
            <a:r>
              <a:rPr lang="de-D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Elenore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Steinhilber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26.10.22 - Umgang und Kommunikation mit Demenz mit Karen </a:t>
            </a:r>
            <a:r>
              <a:rPr lang="de-D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Wiatrek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23.11.22 – Umgang mit Sterben und Tod mit </a:t>
            </a:r>
            <a:r>
              <a:rPr lang="de-D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Elenore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Steinhilber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01.02.23 - Vorsorgevollmacht mit Sabine Behrmann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01.03.23 – Psychische Erkrankungen im Alter mit Sandra </a:t>
            </a:r>
            <a:r>
              <a:rPr lang="de-D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Karael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29.03.23 -  Alterserkrankungen im Allgemeinen mit Isabell Lober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661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82196-58D4-0E68-DF95-0816E034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(Generationsübergreifende) Teilhabe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8D40BC-A526-7850-1FAE-541E8B92C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612"/>
            <a:ext cx="9232900" cy="464026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Teilhabe ist ein wesentlicher Faktor für ein gesundes Altern - </a:t>
            </a:r>
            <a:r>
              <a:rPr lang="de-DE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Einsamkeit ist die Geißel vieler alter Menschen.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DE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Deshalb möchten wir Möglichkeiten zur </a:t>
            </a:r>
            <a:r>
              <a:rPr lang="de-DE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Begegnung und zur Entwicklung von guten Nachbarschaften </a:t>
            </a:r>
            <a:r>
              <a:rPr lang="de-DE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schaffen.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DE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711A22-01F6-C196-8BC8-837427C5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</p:spTree>
    <p:extLst>
      <p:ext uri="{BB962C8B-B14F-4D97-AF65-F5344CB8AC3E}">
        <p14:creationId xmlns:p14="http://schemas.microsoft.com/office/powerpoint/2010/main" val="325141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82196-58D4-0E68-DF95-0816E034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(Generationsübergreifende) Teilhabe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8D40BC-A526-7850-1FAE-541E8B92C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690688"/>
            <a:ext cx="9232900" cy="464026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Angedachte Angebote der AG Begegnung: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Angebot einer Betreuungsgruppe zur Entlastung pflegender Angehöriger,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Spieleangebot für Jung und Alt,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Beratungssprechstunde zum Ausfüllen von Formularen und Anträgen,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de-D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Disco/Tanzen ü 50 Jahre,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711A22-01F6-C196-8BC8-837427C5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Gemeinderatssitzung 08.05.23/Ausw. Quartiersimpulse/SK</a:t>
            </a:r>
          </a:p>
        </p:txBody>
      </p:sp>
    </p:spTree>
    <p:extLst>
      <p:ext uri="{BB962C8B-B14F-4D97-AF65-F5344CB8AC3E}">
        <p14:creationId xmlns:p14="http://schemas.microsoft.com/office/powerpoint/2010/main" val="3897730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844</Words>
  <Application>Microsoft Office PowerPoint</Application>
  <PresentationFormat>Breitbild</PresentationFormat>
  <Paragraphs>94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</vt:lpstr>
      <vt:lpstr>1_Office</vt:lpstr>
      <vt:lpstr>PowerPoint-Präsentation</vt:lpstr>
      <vt:lpstr>Prof. Thomas KLIE</vt:lpstr>
      <vt:lpstr>Quartiersimpulse  15.03.21-14.03.23 </vt:lpstr>
      <vt:lpstr>Leitmotiv</vt:lpstr>
      <vt:lpstr>Quartiersimpulse  15.03.21-14.03.23 </vt:lpstr>
      <vt:lpstr>Ausbau und Stärkung ambulanter Unterstützungsnetzwerke  </vt:lpstr>
      <vt:lpstr>Schulungen</vt:lpstr>
      <vt:lpstr>(Generationsübergreifende) Teilhabe</vt:lpstr>
      <vt:lpstr>(Generationsübergreifende) Teilhabe</vt:lpstr>
      <vt:lpstr>(Generationsübergreifende) Teilhabe</vt:lpstr>
      <vt:lpstr>Leben und Wohnen im Alter  </vt:lpstr>
      <vt:lpstr>Leben und Wohnen im Alter  </vt:lpstr>
      <vt:lpstr>Die Alten bleiben im Dorf – auch in Öschingen</vt:lpstr>
      <vt:lpstr>    Prof. Andreas Kruse   </vt:lpstr>
      <vt:lpstr>In diesem Sinne 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Sonja Kunze</dc:creator>
  <cp:lastModifiedBy>Sonja Berndt-Kunze</cp:lastModifiedBy>
  <cp:revision>34</cp:revision>
  <dcterms:created xsi:type="dcterms:W3CDTF">2023-04-20T16:05:34Z</dcterms:created>
  <dcterms:modified xsi:type="dcterms:W3CDTF">2023-12-01T15:48:28Z</dcterms:modified>
</cp:coreProperties>
</file>